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81" r:id="rId6"/>
    <p:sldId id="261" r:id="rId7"/>
    <p:sldId id="262" r:id="rId8"/>
    <p:sldId id="282" r:id="rId9"/>
    <p:sldId id="263" r:id="rId10"/>
    <p:sldId id="264" r:id="rId11"/>
    <p:sldId id="265" r:id="rId12"/>
    <p:sldId id="272" r:id="rId13"/>
    <p:sldId id="275" r:id="rId14"/>
    <p:sldId id="277" r:id="rId15"/>
    <p:sldId id="284" r:id="rId16"/>
    <p:sldId id="279" r:id="rId17"/>
    <p:sldId id="283" r:id="rId18"/>
    <p:sldId id="280" r:id="rId19"/>
    <p:sldId id="267"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EE60D-D069-4CC1-B1A8-95116D86A7AD}" v="179" dt="2020-03-11T03:16:34.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7" d="100"/>
          <a:sy n="107" d="100"/>
        </p:scale>
        <p:origin x="13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stati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readonl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dotnet/csharp/language-reference/keywords/con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microsoft.com/en-us/dotnet/csharp/language-reference/keywords/overrid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async"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en-us/dotnet/csharp/language-reference/keywords/asyn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en-us/dotnet/csharp/programming-guide/concepts/asyn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microsoft.com/en-us/dotnet/csharp/programming-guide/classes-and-structs/partial-classes-and-method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 TargetMode="External"/><Relationship Id="rId2" Type="http://schemas.openxmlformats.org/officeDocument/2006/relationships/hyperlink" Target="http://diranieh.com/NETCSharp/Modifiers.ht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csharp/programming-guide/classes-and-structs/partial-classes-and-method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abstract"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Modifiers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err="1">
                <a:solidFill>
                  <a:schemeClr val="tx1">
                    <a:lumMod val="85000"/>
                    <a:lumOff val="15000"/>
                  </a:schemeClr>
                </a:solidFill>
              </a:rPr>
              <a:t>.net</a:t>
            </a:r>
            <a:r>
              <a:rPr lang="en-US" sz="2400" dirty="0">
                <a:solidFill>
                  <a:schemeClr val="tx1">
                    <a:lumMod val="85000"/>
                    <a:lumOff val="15000"/>
                  </a:schemeClr>
                </a:solidFill>
              </a:rPr>
              <a:t> / Microsoft dynamics 365</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28F27-9EC3-4063-ADE0-48543A68661A}"/>
              </a:ext>
            </a:extLst>
          </p:cNvPr>
          <p:cNvSpPr>
            <a:spLocks noGrp="1"/>
          </p:cNvSpPr>
          <p:nvPr>
            <p:ph idx="1"/>
          </p:nvPr>
        </p:nvSpPr>
        <p:spPr>
          <a:xfrm>
            <a:off x="1097280" y="2108201"/>
            <a:ext cx="3325531" cy="3760891"/>
          </a:xfrm>
        </p:spPr>
        <p:txBody>
          <a:bodyPr anchor="ctr"/>
          <a:lstStyle/>
          <a:p>
            <a:r>
              <a:rPr lang="en-US" dirty="0"/>
              <a:t>When should you use </a:t>
            </a:r>
            <a:r>
              <a:rPr lang="en-US" b="1" i="1" dirty="0"/>
              <a:t>Sealed</a:t>
            </a:r>
            <a:r>
              <a:rPr lang="en-US" dirty="0"/>
              <a:t>? Consider…</a:t>
            </a:r>
          </a:p>
          <a:p>
            <a:pPr lvl="1">
              <a:buFont typeface="Arial" panose="020B0604020202020204" pitchFamily="34" charset="0"/>
              <a:buChar char="•"/>
            </a:pPr>
            <a:r>
              <a:rPr lang="en-US" dirty="0"/>
              <a:t>The potential benefits that deriving classes might gain through the ability to customize your class.</a:t>
            </a:r>
          </a:p>
          <a:p>
            <a:pPr lvl="1">
              <a:buFont typeface="Arial" panose="020B0604020202020204" pitchFamily="34" charset="0"/>
              <a:buChar char="•"/>
            </a:pPr>
            <a:r>
              <a:rPr lang="en-US" dirty="0"/>
              <a:t>The potential that deriving classes could modify your classes in such a way that they would no longer work correctly or as expected.</a:t>
            </a:r>
          </a:p>
        </p:txBody>
      </p:sp>
      <p:sp>
        <p:nvSpPr>
          <p:cNvPr id="4" name="Title 1">
            <a:extLst>
              <a:ext uri="{FF2B5EF4-FFF2-40B4-BE49-F238E27FC236}">
                <a16:creationId xmlns:a16="http://schemas.microsoft.com/office/drawing/2014/main" id="{516AE678-8FD6-4F62-9CE9-5188D4A68026}"/>
              </a:ext>
            </a:extLst>
          </p:cNvPr>
          <p:cNvSpPr>
            <a:spLocks noGrp="1"/>
          </p:cNvSpPr>
          <p:nvPr>
            <p:ph type="title"/>
          </p:nvPr>
        </p:nvSpPr>
        <p:spPr>
          <a:xfrm>
            <a:off x="1096963" y="287338"/>
            <a:ext cx="10058400" cy="1449387"/>
          </a:xfrm>
        </p:spPr>
        <p:txBody>
          <a:bodyPr>
            <a:normAutofit/>
          </a:bodyPr>
          <a:lstStyle/>
          <a:p>
            <a:r>
              <a:rPr lang="en-US" dirty="0"/>
              <a:t>Modifiers – Sealed</a:t>
            </a:r>
            <a:br>
              <a:rPr lang="en-US" dirty="0"/>
            </a:br>
            <a:r>
              <a:rPr lang="en-US" sz="1400" dirty="0">
                <a:hlinkClick r:id="rId2"/>
              </a:rPr>
              <a:t>https://docs.microsoft.com/en-us/dotnet/csharp/language-reference/keywords/sealed</a:t>
            </a:r>
            <a:endParaRPr lang="en-US" dirty="0"/>
          </a:p>
        </p:txBody>
      </p:sp>
      <p:sp>
        <p:nvSpPr>
          <p:cNvPr id="5" name="Title 1">
            <a:extLst>
              <a:ext uri="{FF2B5EF4-FFF2-40B4-BE49-F238E27FC236}">
                <a16:creationId xmlns:a16="http://schemas.microsoft.com/office/drawing/2014/main" id="{15165447-8782-4019-AAD3-F2B3254FC2E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a:t>Modifiers – Sealed</a:t>
            </a:r>
            <a:br>
              <a:rPr lang="en-US"/>
            </a:br>
            <a:r>
              <a:rPr lang="en-US" sz="1400">
                <a:hlinkClick r:id="rId2"/>
              </a:rPr>
              <a:t>https://docs.microsoft.com/en-us/dotnet/csharp/language-reference/keywords/sealed</a:t>
            </a:r>
            <a:endParaRPr lang="en-US" dirty="0"/>
          </a:p>
        </p:txBody>
      </p:sp>
      <p:pic>
        <p:nvPicPr>
          <p:cNvPr id="6" name="Picture 5">
            <a:extLst>
              <a:ext uri="{FF2B5EF4-FFF2-40B4-BE49-F238E27FC236}">
                <a16:creationId xmlns:a16="http://schemas.microsoft.com/office/drawing/2014/main" id="{3CCE1868-6C5A-4557-9CB6-C3BEFFB8D907}"/>
              </a:ext>
            </a:extLst>
          </p:cNvPr>
          <p:cNvPicPr>
            <a:picLocks noChangeAspect="1"/>
          </p:cNvPicPr>
          <p:nvPr/>
        </p:nvPicPr>
        <p:blipFill>
          <a:blip r:embed="rId3"/>
          <a:stretch>
            <a:fillRect/>
          </a:stretch>
        </p:blipFill>
        <p:spPr>
          <a:xfrm>
            <a:off x="8253804" y="2292174"/>
            <a:ext cx="3542165" cy="3576918"/>
          </a:xfrm>
          <a:prstGeom prst="rect">
            <a:avLst/>
          </a:prstGeom>
          <a:ln>
            <a:noFill/>
          </a:ln>
          <a:effectLst>
            <a:softEdge rad="112500"/>
          </a:effectLst>
        </p:spPr>
      </p:pic>
      <p:pic>
        <p:nvPicPr>
          <p:cNvPr id="7" name="Picture 6">
            <a:extLst>
              <a:ext uri="{FF2B5EF4-FFF2-40B4-BE49-F238E27FC236}">
                <a16:creationId xmlns:a16="http://schemas.microsoft.com/office/drawing/2014/main" id="{EB8F0CC6-33EB-4EB5-BBE6-01187857FBA6}"/>
              </a:ext>
            </a:extLst>
          </p:cNvPr>
          <p:cNvPicPr>
            <a:picLocks noChangeAspect="1"/>
          </p:cNvPicPr>
          <p:nvPr/>
        </p:nvPicPr>
        <p:blipFill>
          <a:blip r:embed="rId4"/>
          <a:stretch>
            <a:fillRect/>
          </a:stretch>
        </p:blipFill>
        <p:spPr>
          <a:xfrm>
            <a:off x="4422811" y="2292174"/>
            <a:ext cx="3840084" cy="3576918"/>
          </a:xfrm>
          <a:prstGeom prst="rect">
            <a:avLst/>
          </a:prstGeom>
          <a:ln>
            <a:noFill/>
          </a:ln>
          <a:effectLst>
            <a:softEdge rad="112500"/>
          </a:effectLst>
        </p:spPr>
      </p:pic>
    </p:spTree>
    <p:extLst>
      <p:ext uri="{BB962C8B-B14F-4D97-AF65-F5344CB8AC3E}">
        <p14:creationId xmlns:p14="http://schemas.microsoft.com/office/powerpoint/2010/main" val="97361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4B53-9BE6-4FD7-8CAE-15F676FD48AE}"/>
              </a:ext>
            </a:extLst>
          </p:cNvPr>
          <p:cNvSpPr>
            <a:spLocks noGrp="1"/>
          </p:cNvSpPr>
          <p:nvPr>
            <p:ph type="title"/>
          </p:nvPr>
        </p:nvSpPr>
        <p:spPr/>
        <p:txBody>
          <a:bodyPr>
            <a:normAutofit/>
          </a:bodyPr>
          <a:lstStyle/>
          <a:p>
            <a:r>
              <a:rPr lang="en-US" dirty="0"/>
              <a:t>Modifiers – Static</a:t>
            </a:r>
            <a:br>
              <a:rPr lang="en-US" dirty="0"/>
            </a:br>
            <a:r>
              <a:rPr lang="en-US" sz="1400" dirty="0">
                <a:hlinkClick r:id="rId2"/>
              </a:rPr>
              <a:t>https://docs.microsoft.com/en-us/dotnet/csharp/language-reference/keywords/static</a:t>
            </a:r>
            <a:endParaRPr lang="en-US" dirty="0"/>
          </a:p>
        </p:txBody>
      </p:sp>
      <p:sp>
        <p:nvSpPr>
          <p:cNvPr id="4" name="Content Placeholder 2">
            <a:extLst>
              <a:ext uri="{FF2B5EF4-FFF2-40B4-BE49-F238E27FC236}">
                <a16:creationId xmlns:a16="http://schemas.microsoft.com/office/drawing/2014/main" id="{8408D56F-27C2-4573-BF30-4B9DE0975377}"/>
              </a:ext>
            </a:extLst>
          </p:cNvPr>
          <p:cNvSpPr txBox="1">
            <a:spLocks/>
          </p:cNvSpPr>
          <p:nvPr/>
        </p:nvSpPr>
        <p:spPr>
          <a:xfrm>
            <a:off x="838856"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u="sng" dirty="0"/>
              <a:t>Static CLASSES…</a:t>
            </a:r>
          </a:p>
          <a:p>
            <a:pPr lvl="1">
              <a:buFont typeface="Arial" panose="020B0604020202020204" pitchFamily="34" charset="0"/>
              <a:buChar char="•"/>
            </a:pPr>
            <a:r>
              <a:rPr lang="en-US" sz="2000" dirty="0"/>
              <a:t>Members of a class share one copy of each static field.(Ex. To count total employees)</a:t>
            </a:r>
          </a:p>
          <a:p>
            <a:pPr lvl="1">
              <a:buFont typeface="Arial" panose="020B0604020202020204" pitchFamily="34" charset="0"/>
              <a:buChar char="•"/>
            </a:pPr>
            <a:r>
              <a:rPr lang="en-US" sz="2000" dirty="0"/>
              <a:t>If a class is static, all It’s members must be static.</a:t>
            </a:r>
          </a:p>
          <a:p>
            <a:pPr lvl="1">
              <a:buFont typeface="Arial" panose="020B0604020202020204" pitchFamily="34" charset="0"/>
              <a:buChar char="•"/>
            </a:pPr>
            <a:endParaRPr lang="en-US" sz="1400" dirty="0"/>
          </a:p>
        </p:txBody>
      </p:sp>
      <p:sp>
        <p:nvSpPr>
          <p:cNvPr id="5" name="Content Placeholder 2">
            <a:extLst>
              <a:ext uri="{FF2B5EF4-FFF2-40B4-BE49-F238E27FC236}">
                <a16:creationId xmlns:a16="http://schemas.microsoft.com/office/drawing/2014/main" id="{371E05F7-8988-40FC-998E-A09A3D569457}"/>
              </a:ext>
            </a:extLst>
          </p:cNvPr>
          <p:cNvSpPr txBox="1">
            <a:spLocks/>
          </p:cNvSpPr>
          <p:nvPr/>
        </p:nvSpPr>
        <p:spPr>
          <a:xfrm>
            <a:off x="4382914"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None/>
            </a:pPr>
            <a:r>
              <a:rPr lang="en-US" sz="3200" u="sng" dirty="0"/>
              <a:t>Static METHODS…</a:t>
            </a:r>
          </a:p>
          <a:p>
            <a:pPr lvl="1">
              <a:lnSpc>
                <a:spcPct val="120000"/>
              </a:lnSpc>
              <a:buFont typeface="Arial" panose="020B0604020202020204" pitchFamily="34" charset="0"/>
              <a:buChar char="•"/>
            </a:pPr>
            <a:r>
              <a:rPr lang="en-US" sz="2000" dirty="0"/>
              <a:t>Cannot use </a:t>
            </a:r>
            <a:r>
              <a:rPr lang="en-US" sz="2000" b="1" i="1" dirty="0"/>
              <a:t>this</a:t>
            </a:r>
            <a:r>
              <a:rPr lang="en-US" sz="2000" dirty="0"/>
              <a:t> to reference static methods or property accessors.</a:t>
            </a:r>
          </a:p>
        </p:txBody>
      </p:sp>
      <p:sp>
        <p:nvSpPr>
          <p:cNvPr id="6" name="Content Placeholder 2">
            <a:extLst>
              <a:ext uri="{FF2B5EF4-FFF2-40B4-BE49-F238E27FC236}">
                <a16:creationId xmlns:a16="http://schemas.microsoft.com/office/drawing/2014/main" id="{C620B09C-5882-485E-A270-44A0AC2C696E}"/>
              </a:ext>
            </a:extLst>
          </p:cNvPr>
          <p:cNvSpPr txBox="1">
            <a:spLocks/>
          </p:cNvSpPr>
          <p:nvPr/>
        </p:nvSpPr>
        <p:spPr>
          <a:xfrm>
            <a:off x="7926972"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3200" u="sng" dirty="0"/>
              <a:t>Static PROPERTIES :</a:t>
            </a:r>
          </a:p>
          <a:p>
            <a:pPr lvl="1">
              <a:buFont typeface="Arial" panose="020B0604020202020204" pitchFamily="34" charset="0"/>
              <a:buChar char="•"/>
            </a:pPr>
            <a:r>
              <a:rPr lang="en-US" sz="2000" dirty="0"/>
              <a:t>Belongs to the class type itself rather than the specific object instance.</a:t>
            </a:r>
          </a:p>
          <a:p>
            <a:pPr lvl="1">
              <a:buFont typeface="Arial" panose="020B0604020202020204" pitchFamily="34" charset="0"/>
              <a:buChar char="•"/>
            </a:pPr>
            <a:r>
              <a:rPr lang="en-US" sz="2000" dirty="0"/>
              <a:t>A static member </a:t>
            </a:r>
            <a:r>
              <a:rPr lang="en-US" sz="2000" dirty="0">
                <a:latin typeface="Sabon Next LT" panose="020B0502040204020203" pitchFamily="2" charset="0"/>
                <a:cs typeface="Sabon Next LT" panose="020B0502040204020203" pitchFamily="2" charset="0"/>
              </a:rPr>
              <a:t>is </a:t>
            </a:r>
            <a:r>
              <a:rPr lang="en-US" sz="2000" dirty="0"/>
              <a:t>referenced through the type name. (ex. </a:t>
            </a:r>
            <a:r>
              <a:rPr lang="en-US" sz="2000" dirty="0" err="1"/>
              <a:t>Class.Struct.prop</a:t>
            </a:r>
            <a:r>
              <a:rPr lang="en-US" sz="2000" dirty="0"/>
              <a:t>)</a:t>
            </a:r>
          </a:p>
        </p:txBody>
      </p:sp>
    </p:spTree>
    <p:extLst>
      <p:ext uri="{BB962C8B-B14F-4D97-AF65-F5344CB8AC3E}">
        <p14:creationId xmlns:p14="http://schemas.microsoft.com/office/powerpoint/2010/main" val="241636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0FE0-B547-4F79-B8AF-B817A3C4CE6C}"/>
              </a:ext>
            </a:extLst>
          </p:cNvPr>
          <p:cNvSpPr>
            <a:spLocks noGrp="1"/>
          </p:cNvSpPr>
          <p:nvPr>
            <p:ph type="title"/>
          </p:nvPr>
        </p:nvSpPr>
        <p:spPr/>
        <p:txBody>
          <a:bodyPr>
            <a:normAutofit/>
          </a:bodyPr>
          <a:lstStyle/>
          <a:p>
            <a:r>
              <a:rPr lang="en-US" dirty="0"/>
              <a:t>Modifiers – readonly</a:t>
            </a:r>
            <a:br>
              <a:rPr lang="en-US" dirty="0"/>
            </a:br>
            <a:r>
              <a:rPr lang="en-US" sz="1400" dirty="0">
                <a:hlinkClick r:id="rId2"/>
              </a:rPr>
              <a:t>https://docs.microsoft.com/en-us/dotnet/csharp/language-reference/keywords/readonly</a:t>
            </a:r>
            <a:endParaRPr lang="en-US" dirty="0"/>
          </a:p>
        </p:txBody>
      </p:sp>
      <p:sp>
        <p:nvSpPr>
          <p:cNvPr id="3" name="Content Placeholder 2">
            <a:extLst>
              <a:ext uri="{FF2B5EF4-FFF2-40B4-BE49-F238E27FC236}">
                <a16:creationId xmlns:a16="http://schemas.microsoft.com/office/drawing/2014/main" id="{06F1CAC7-7843-4EBC-B946-69ECFF2651B3}"/>
              </a:ext>
            </a:extLst>
          </p:cNvPr>
          <p:cNvSpPr>
            <a:spLocks noGrp="1"/>
          </p:cNvSpPr>
          <p:nvPr>
            <p:ph idx="1"/>
          </p:nvPr>
        </p:nvSpPr>
        <p:spPr>
          <a:xfrm>
            <a:off x="1097279" y="2108201"/>
            <a:ext cx="9606579" cy="3760891"/>
          </a:xfrm>
        </p:spPr>
        <p:txBody>
          <a:bodyPr>
            <a:normAutofit fontScale="92500"/>
          </a:bodyPr>
          <a:lstStyle/>
          <a:p>
            <a:r>
              <a:rPr lang="en-US" sz="3200" b="1" i="1" dirty="0"/>
              <a:t>readonly</a:t>
            </a:r>
            <a:r>
              <a:rPr lang="en-US" sz="3200" dirty="0"/>
              <a:t> can only be used in four contexts.</a:t>
            </a:r>
          </a:p>
          <a:p>
            <a:pPr lvl="1">
              <a:buFont typeface="Arial" panose="020B0604020202020204" pitchFamily="34" charset="0"/>
              <a:buChar char="•"/>
            </a:pPr>
            <a:r>
              <a:rPr lang="en-US" sz="2800" dirty="0"/>
              <a:t>The initialization can only occur as part of the declaration or in a constructor in the same class. </a:t>
            </a:r>
          </a:p>
          <a:p>
            <a:pPr lvl="1">
              <a:buFont typeface="Arial" panose="020B0604020202020204" pitchFamily="34" charset="0"/>
              <a:buChar char="•"/>
            </a:pPr>
            <a:r>
              <a:rPr lang="en-US" sz="2800" dirty="0"/>
              <a:t>In a </a:t>
            </a:r>
            <a:r>
              <a:rPr lang="en-US" sz="2800" b="1" i="1" dirty="0"/>
              <a:t>readonly</a:t>
            </a:r>
            <a:r>
              <a:rPr lang="en-US" sz="2800" dirty="0"/>
              <a:t> struct definition. This makes the struct immutable.</a:t>
            </a:r>
          </a:p>
          <a:p>
            <a:pPr lvl="1">
              <a:buFont typeface="Arial" panose="020B0604020202020204" pitchFamily="34" charset="0"/>
              <a:buChar char="•"/>
            </a:pPr>
            <a:r>
              <a:rPr lang="en-US" sz="2800" dirty="0"/>
              <a:t>In a </a:t>
            </a:r>
            <a:r>
              <a:rPr lang="en-US" sz="2800" b="1" i="1" dirty="0"/>
              <a:t>readonly</a:t>
            </a:r>
            <a:r>
              <a:rPr lang="en-US" sz="2800" dirty="0"/>
              <a:t> member definition, showing that it doesn’t change the struct's internal state.</a:t>
            </a:r>
          </a:p>
          <a:p>
            <a:pPr lvl="1">
              <a:buFont typeface="Arial" panose="020B0604020202020204" pitchFamily="34" charset="0"/>
              <a:buChar char="•"/>
            </a:pPr>
            <a:r>
              <a:rPr lang="en-US" sz="2800" dirty="0"/>
              <a:t>In a </a:t>
            </a:r>
            <a:r>
              <a:rPr lang="en-US" sz="2800" b="1" i="1" dirty="0"/>
              <a:t>ref</a:t>
            </a:r>
            <a:r>
              <a:rPr lang="en-US" sz="2800" dirty="0"/>
              <a:t> </a:t>
            </a:r>
            <a:r>
              <a:rPr lang="en-US" sz="2800" b="1" i="1" dirty="0"/>
              <a:t>readonly</a:t>
            </a:r>
            <a:r>
              <a:rPr lang="en-US" sz="2800" dirty="0"/>
              <a:t> method return, the method returns a reference and its immutable.</a:t>
            </a:r>
          </a:p>
        </p:txBody>
      </p:sp>
    </p:spTree>
    <p:extLst>
      <p:ext uri="{BB962C8B-B14F-4D97-AF65-F5344CB8AC3E}">
        <p14:creationId xmlns:p14="http://schemas.microsoft.com/office/powerpoint/2010/main" val="3352629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20A7-B6C5-4850-BED7-342D7E286506}"/>
              </a:ext>
            </a:extLst>
          </p:cNvPr>
          <p:cNvSpPr>
            <a:spLocks noGrp="1"/>
          </p:cNvSpPr>
          <p:nvPr>
            <p:ph type="title"/>
          </p:nvPr>
        </p:nvSpPr>
        <p:spPr/>
        <p:txBody>
          <a:bodyPr>
            <a:normAutofit/>
          </a:bodyPr>
          <a:lstStyle/>
          <a:p>
            <a:r>
              <a:rPr lang="en-US" dirty="0"/>
              <a:t>Modifiers – Const</a:t>
            </a:r>
            <a:br>
              <a:rPr lang="en-US" dirty="0"/>
            </a:br>
            <a:r>
              <a:rPr lang="en-US" sz="1400" dirty="0">
                <a:hlinkClick r:id="rId2"/>
              </a:rPr>
              <a:t>https://docs.microsoft.com/en-us/dotnet/csharp/language-reference/keywords/const</a:t>
            </a:r>
            <a:endParaRPr lang="en-US" dirty="0"/>
          </a:p>
        </p:txBody>
      </p:sp>
      <p:sp>
        <p:nvSpPr>
          <p:cNvPr id="3" name="Content Placeholder 2">
            <a:extLst>
              <a:ext uri="{FF2B5EF4-FFF2-40B4-BE49-F238E27FC236}">
                <a16:creationId xmlns:a16="http://schemas.microsoft.com/office/drawing/2014/main" id="{3875E11E-18D4-4C3D-B5BF-C3C35CEA7E00}"/>
              </a:ext>
            </a:extLst>
          </p:cNvPr>
          <p:cNvSpPr>
            <a:spLocks noGrp="1"/>
          </p:cNvSpPr>
          <p:nvPr>
            <p:ph idx="1"/>
          </p:nvPr>
        </p:nvSpPr>
        <p:spPr>
          <a:xfrm>
            <a:off x="485775" y="2108201"/>
            <a:ext cx="11349037" cy="3760891"/>
          </a:xfrm>
        </p:spPr>
        <p:txBody>
          <a:bodyPr/>
          <a:lstStyle/>
          <a:p>
            <a:pPr lvl="1">
              <a:buFont typeface="Arial" panose="020B0604020202020204" pitchFamily="34" charset="0"/>
              <a:buChar char="•"/>
            </a:pPr>
            <a:r>
              <a:rPr lang="en-US" sz="2800" dirty="0"/>
              <a:t>Const fields and locals aren't variables and may not be modified. </a:t>
            </a:r>
          </a:p>
          <a:p>
            <a:pPr lvl="1">
              <a:buFont typeface="Arial" panose="020B0604020202020204" pitchFamily="34" charset="0"/>
              <a:buChar char="•"/>
            </a:pPr>
            <a:r>
              <a:rPr lang="en-US" sz="2800" dirty="0"/>
              <a:t>Const fields can be numbers, Boolean values, strings, or a null reference.</a:t>
            </a:r>
          </a:p>
          <a:p>
            <a:pPr lvl="1">
              <a:buFont typeface="Arial" panose="020B0604020202020204" pitchFamily="34" charset="0"/>
              <a:buChar char="•"/>
            </a:pPr>
            <a:r>
              <a:rPr lang="en-US" sz="2800" dirty="0"/>
              <a:t>The only </a:t>
            </a:r>
            <a:r>
              <a:rPr lang="en-US" sz="2800" b="1" i="1" dirty="0"/>
              <a:t>reference</a:t>
            </a:r>
            <a:r>
              <a:rPr lang="en-US" sz="2800" dirty="0"/>
              <a:t> types that can be const are string and a </a:t>
            </a:r>
            <a:r>
              <a:rPr lang="en-US" sz="2800" b="1" i="1" dirty="0"/>
              <a:t>null</a:t>
            </a:r>
            <a:r>
              <a:rPr lang="en-US" sz="2800" dirty="0"/>
              <a:t> reference.</a:t>
            </a:r>
          </a:p>
          <a:p>
            <a:pPr lvl="1">
              <a:buFont typeface="Arial" panose="020B0604020202020204" pitchFamily="34" charset="0"/>
              <a:buChar char="•"/>
            </a:pPr>
            <a:r>
              <a:rPr lang="en-US" sz="2800" dirty="0"/>
              <a:t>The </a:t>
            </a:r>
            <a:r>
              <a:rPr lang="en-US" sz="2800" b="1" i="1" dirty="0"/>
              <a:t>static</a:t>
            </a:r>
            <a:r>
              <a:rPr lang="en-US" sz="2800" dirty="0"/>
              <a:t> modifier is not allowed in a const declaration.</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4028B782-854D-462E-988D-1EDDC064C592}"/>
              </a:ext>
            </a:extLst>
          </p:cNvPr>
          <p:cNvPicPr>
            <a:picLocks noChangeAspect="1"/>
          </p:cNvPicPr>
          <p:nvPr/>
        </p:nvPicPr>
        <p:blipFill>
          <a:blip r:embed="rId3"/>
          <a:stretch>
            <a:fillRect/>
          </a:stretch>
        </p:blipFill>
        <p:spPr>
          <a:xfrm>
            <a:off x="1014074" y="4689880"/>
            <a:ext cx="9789816" cy="1550053"/>
          </a:xfrm>
          <a:prstGeom prst="rect">
            <a:avLst/>
          </a:prstGeom>
        </p:spPr>
      </p:pic>
      <p:sp>
        <p:nvSpPr>
          <p:cNvPr id="8" name="Rectangle 4">
            <a:extLst>
              <a:ext uri="{FF2B5EF4-FFF2-40B4-BE49-F238E27FC236}">
                <a16:creationId xmlns:a16="http://schemas.microsoft.com/office/drawing/2014/main" id="{797067C1-3332-4E85-A427-BCF8242B50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 the only possible values for constants of reference types are </a:t>
            </a:r>
            <a:r>
              <a:rPr kumimoji="0" lang="en-US" altLang="en-US" sz="900" b="0" i="0" u="none" strike="noStrike" cap="none" normalizeH="0" baseline="0">
                <a:ln>
                  <a:noFill/>
                </a:ln>
                <a:solidFill>
                  <a:srgbClr val="E3E3E3"/>
                </a:solidFill>
                <a:effectLst/>
                <a:latin typeface="SFMono-Regular"/>
              </a:rPr>
              <a:t>string</a:t>
            </a: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 and a null reference.</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836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E66B-7554-4D52-88E7-D1347EEA9E72}"/>
              </a:ext>
            </a:extLst>
          </p:cNvPr>
          <p:cNvSpPr>
            <a:spLocks noGrp="1"/>
          </p:cNvSpPr>
          <p:nvPr>
            <p:ph type="title"/>
          </p:nvPr>
        </p:nvSpPr>
        <p:spPr>
          <a:xfrm>
            <a:off x="1097279" y="286603"/>
            <a:ext cx="6589395" cy="1450757"/>
          </a:xfrm>
        </p:spPr>
        <p:txBody>
          <a:bodyPr>
            <a:normAutofit/>
          </a:bodyPr>
          <a:lstStyle/>
          <a:p>
            <a:r>
              <a:rPr lang="en-US" dirty="0"/>
              <a:t>Modifiers – Override</a:t>
            </a:r>
            <a:br>
              <a:rPr lang="en-US" dirty="0"/>
            </a:br>
            <a:r>
              <a:rPr lang="en-US" sz="1400" dirty="0">
                <a:hlinkClick r:id="rId2"/>
              </a:rPr>
              <a:t>https://docs.microsoft.com/en-us/dotnet/csharp/language-reference/keywords/override</a:t>
            </a:r>
            <a:endParaRPr lang="en-US" dirty="0"/>
          </a:p>
        </p:txBody>
      </p:sp>
      <p:sp>
        <p:nvSpPr>
          <p:cNvPr id="3" name="Content Placeholder 2">
            <a:extLst>
              <a:ext uri="{FF2B5EF4-FFF2-40B4-BE49-F238E27FC236}">
                <a16:creationId xmlns:a16="http://schemas.microsoft.com/office/drawing/2014/main" id="{46012021-B551-43E0-909E-16D30E8E430D}"/>
              </a:ext>
            </a:extLst>
          </p:cNvPr>
          <p:cNvSpPr>
            <a:spLocks noGrp="1"/>
          </p:cNvSpPr>
          <p:nvPr>
            <p:ph idx="1"/>
          </p:nvPr>
        </p:nvSpPr>
        <p:spPr>
          <a:xfrm>
            <a:off x="7741213" y="3757707"/>
            <a:ext cx="3600226" cy="3760891"/>
          </a:xfrm>
        </p:spPr>
        <p:txBody>
          <a:bodyPr>
            <a:normAutofit/>
          </a:bodyPr>
          <a:lstStyle/>
          <a:p>
            <a:pPr lvl="1">
              <a:buFont typeface="Arial" panose="020B0604020202020204" pitchFamily="34" charset="0"/>
              <a:buChar char="•"/>
            </a:pPr>
            <a:endParaRPr lang="en-US" sz="1050" dirty="0"/>
          </a:p>
          <a:p>
            <a:endParaRPr lang="en-US" sz="1100" dirty="0"/>
          </a:p>
        </p:txBody>
      </p:sp>
      <p:pic>
        <p:nvPicPr>
          <p:cNvPr id="4" name="Picture 3">
            <a:extLst>
              <a:ext uri="{FF2B5EF4-FFF2-40B4-BE49-F238E27FC236}">
                <a16:creationId xmlns:a16="http://schemas.microsoft.com/office/drawing/2014/main" id="{0E5B792C-2EF0-46FF-91E5-264A59109C56}"/>
              </a:ext>
            </a:extLst>
          </p:cNvPr>
          <p:cNvPicPr>
            <a:picLocks noChangeAspect="1"/>
          </p:cNvPicPr>
          <p:nvPr/>
        </p:nvPicPr>
        <p:blipFill>
          <a:blip r:embed="rId3"/>
          <a:stretch>
            <a:fillRect/>
          </a:stretch>
        </p:blipFill>
        <p:spPr>
          <a:xfrm>
            <a:off x="6659245" y="1581150"/>
            <a:ext cx="5434658" cy="4470508"/>
          </a:xfrm>
          <a:prstGeom prst="rect">
            <a:avLst/>
          </a:prstGeom>
        </p:spPr>
      </p:pic>
      <p:sp>
        <p:nvSpPr>
          <p:cNvPr id="5" name="Content Placeholder 2">
            <a:extLst>
              <a:ext uri="{FF2B5EF4-FFF2-40B4-BE49-F238E27FC236}">
                <a16:creationId xmlns:a16="http://schemas.microsoft.com/office/drawing/2014/main" id="{539658C4-839E-47F2-8986-6AA2A83C7292}"/>
              </a:ext>
            </a:extLst>
          </p:cNvPr>
          <p:cNvSpPr txBox="1">
            <a:spLocks/>
          </p:cNvSpPr>
          <p:nvPr/>
        </p:nvSpPr>
        <p:spPr>
          <a:xfrm>
            <a:off x="3754681" y="2290767"/>
            <a:ext cx="2904564"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400" dirty="0"/>
              <a:t>Override Methods…</a:t>
            </a:r>
          </a:p>
          <a:p>
            <a:pPr lvl="1">
              <a:buFont typeface="Arial" panose="020B0604020202020204" pitchFamily="34" charset="0"/>
              <a:buChar char="•"/>
            </a:pPr>
            <a:r>
              <a:rPr lang="en-US" sz="1600" dirty="0"/>
              <a:t>provides a new implementation of an inherited method </a:t>
            </a:r>
          </a:p>
          <a:p>
            <a:pPr lvl="1">
              <a:buFont typeface="Arial" panose="020B0604020202020204" pitchFamily="34" charset="0"/>
              <a:buChar char="•"/>
            </a:pPr>
            <a:r>
              <a:rPr lang="en-US" sz="1600" dirty="0"/>
              <a:t>must have the same signature as the inherited method.</a:t>
            </a:r>
          </a:p>
          <a:p>
            <a:pPr lvl="1">
              <a:buFont typeface="Arial" panose="020B0604020202020204" pitchFamily="34" charset="0"/>
              <a:buChar char="•"/>
            </a:pPr>
            <a:r>
              <a:rPr lang="en-US" sz="1600" dirty="0"/>
              <a:t>Both methods must be </a:t>
            </a:r>
            <a:r>
              <a:rPr lang="en-US" sz="1600" b="1" i="1" dirty="0"/>
              <a:t>virtual</a:t>
            </a:r>
            <a:r>
              <a:rPr lang="en-US" sz="1600" dirty="0"/>
              <a:t>, </a:t>
            </a:r>
            <a:r>
              <a:rPr lang="en-US" sz="1600" b="1" i="1" dirty="0"/>
              <a:t>abstract</a:t>
            </a:r>
            <a:r>
              <a:rPr lang="en-US" sz="1600" dirty="0"/>
              <a:t>, or </a:t>
            </a:r>
            <a:r>
              <a:rPr lang="en-US" sz="1600" b="1" i="1" dirty="0"/>
              <a:t>override</a:t>
            </a:r>
            <a:r>
              <a:rPr lang="en-US" sz="1600" dirty="0"/>
              <a:t>.</a:t>
            </a:r>
          </a:p>
          <a:p>
            <a:pPr lvl="1">
              <a:buFont typeface="Arial" panose="020B0604020202020204" pitchFamily="34" charset="0"/>
              <a:buChar char="•"/>
            </a:pPr>
            <a:r>
              <a:rPr lang="en-US" sz="1600" dirty="0"/>
              <a:t>You cannot use the </a:t>
            </a:r>
            <a:r>
              <a:rPr lang="en-US" sz="1600" b="1" i="1" dirty="0"/>
              <a:t>static</a:t>
            </a:r>
            <a:r>
              <a:rPr lang="en-US" sz="1600" dirty="0"/>
              <a:t>, or </a:t>
            </a:r>
            <a:r>
              <a:rPr lang="en-US" sz="1600" b="1" i="1" dirty="0"/>
              <a:t>virtual</a:t>
            </a:r>
            <a:r>
              <a:rPr lang="en-US" sz="1600" dirty="0"/>
              <a:t> modifiers to modify an </a:t>
            </a:r>
            <a:r>
              <a:rPr lang="en-US" sz="1600" b="1" i="1" dirty="0"/>
              <a:t>override</a:t>
            </a:r>
            <a:r>
              <a:rPr lang="en-US" sz="1600" dirty="0"/>
              <a:t> method.</a:t>
            </a:r>
          </a:p>
          <a:p>
            <a:pPr lvl="1">
              <a:buFont typeface="Arial" panose="020B0604020202020204" pitchFamily="34" charset="0"/>
              <a:buChar char="•"/>
            </a:pPr>
            <a:endParaRPr lang="en-US" sz="1400" dirty="0"/>
          </a:p>
          <a:p>
            <a:pPr lvl="1">
              <a:buFont typeface="Arial" panose="020B0604020202020204" pitchFamily="34" charset="0"/>
              <a:buChar char="•"/>
            </a:pPr>
            <a:endParaRPr lang="en-US" sz="1400" dirty="0"/>
          </a:p>
        </p:txBody>
      </p:sp>
      <p:sp>
        <p:nvSpPr>
          <p:cNvPr id="6" name="Content Placeholder 2">
            <a:extLst>
              <a:ext uri="{FF2B5EF4-FFF2-40B4-BE49-F238E27FC236}">
                <a16:creationId xmlns:a16="http://schemas.microsoft.com/office/drawing/2014/main" id="{653A3975-9E95-42EB-9F8C-0B3342C03A8F}"/>
              </a:ext>
            </a:extLst>
          </p:cNvPr>
          <p:cNvSpPr txBox="1">
            <a:spLocks/>
          </p:cNvSpPr>
          <p:nvPr/>
        </p:nvSpPr>
        <p:spPr>
          <a:xfrm>
            <a:off x="690045" y="4055554"/>
            <a:ext cx="3064635" cy="1996104"/>
          </a:xfrm>
          <a:prstGeom prst="rect">
            <a:avLst/>
          </a:prstGeom>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None/>
            </a:pPr>
            <a:r>
              <a:rPr lang="en-US" sz="2400" dirty="0"/>
              <a:t>Override properties…</a:t>
            </a:r>
          </a:p>
          <a:p>
            <a:pPr lvl="1">
              <a:buFont typeface="Arial" panose="020B0604020202020204" pitchFamily="34" charset="0"/>
              <a:buChar char="•"/>
            </a:pPr>
            <a:r>
              <a:rPr lang="en-US" sz="1600" dirty="0"/>
              <a:t>must have the same access modifier, type, and name as the inherited property.</a:t>
            </a:r>
          </a:p>
          <a:p>
            <a:pPr lvl="1">
              <a:buFont typeface="Arial" panose="020B0604020202020204" pitchFamily="34" charset="0"/>
              <a:buChar char="•"/>
            </a:pPr>
            <a:r>
              <a:rPr lang="en-US" sz="1600" dirty="0"/>
              <a:t>can only override </a:t>
            </a:r>
            <a:r>
              <a:rPr lang="en-US" sz="1600" b="1" i="1" dirty="0"/>
              <a:t>virtual</a:t>
            </a:r>
            <a:r>
              <a:rPr lang="en-US" sz="1600" dirty="0"/>
              <a:t>, </a:t>
            </a:r>
            <a:r>
              <a:rPr lang="en-US" sz="1600" b="1" i="1" dirty="0"/>
              <a:t>abstract</a:t>
            </a:r>
            <a:r>
              <a:rPr lang="en-US" sz="1600" dirty="0"/>
              <a:t>, or </a:t>
            </a:r>
            <a:r>
              <a:rPr lang="en-US" sz="1600" b="1" i="1" dirty="0"/>
              <a:t>override </a:t>
            </a:r>
            <a:r>
              <a:rPr lang="en-US" sz="1600" dirty="0"/>
              <a:t>properties.</a:t>
            </a:r>
          </a:p>
        </p:txBody>
      </p:sp>
      <p:sp>
        <p:nvSpPr>
          <p:cNvPr id="7" name="Rectangle 6">
            <a:extLst>
              <a:ext uri="{FF2B5EF4-FFF2-40B4-BE49-F238E27FC236}">
                <a16:creationId xmlns:a16="http://schemas.microsoft.com/office/drawing/2014/main" id="{DEA23EA1-FEEB-44BD-AD7A-A3217C518902}"/>
              </a:ext>
            </a:extLst>
          </p:cNvPr>
          <p:cNvSpPr/>
          <p:nvPr/>
        </p:nvSpPr>
        <p:spPr>
          <a:xfrm>
            <a:off x="690045" y="2298082"/>
            <a:ext cx="3064636" cy="1754326"/>
          </a:xfrm>
          <a:prstGeom prst="rect">
            <a:avLst/>
          </a:prstGeom>
          <a:ln>
            <a:solidFill>
              <a:schemeClr val="accent1"/>
            </a:solidFill>
          </a:ln>
        </p:spPr>
        <p:txBody>
          <a:bodyPr wrap="square">
            <a:spAutoFit/>
          </a:bodyPr>
          <a:lstStyle/>
          <a:p>
            <a:r>
              <a:rPr lang="en-US" dirty="0"/>
              <a:t>The </a:t>
            </a:r>
            <a:r>
              <a:rPr lang="en-US" b="1" i="1" dirty="0"/>
              <a:t>override</a:t>
            </a:r>
            <a:r>
              <a:rPr lang="en-US" dirty="0"/>
              <a:t> modifier is </a:t>
            </a:r>
            <a:r>
              <a:rPr lang="en-US" u="sng" dirty="0"/>
              <a:t>required</a:t>
            </a:r>
            <a:r>
              <a:rPr lang="en-US" dirty="0"/>
              <a:t> to extend or modify the </a:t>
            </a:r>
            <a:r>
              <a:rPr lang="en-US" b="1" i="1" dirty="0"/>
              <a:t>abstract</a:t>
            </a:r>
            <a:r>
              <a:rPr lang="en-US" dirty="0"/>
              <a:t> or </a:t>
            </a:r>
            <a:r>
              <a:rPr lang="en-US" b="1" i="1" dirty="0"/>
              <a:t>virtual</a:t>
            </a:r>
            <a:r>
              <a:rPr lang="en-US" dirty="0"/>
              <a:t> implementation of an inherited method, property, indexer, or event.</a:t>
            </a:r>
          </a:p>
        </p:txBody>
      </p:sp>
    </p:spTree>
    <p:extLst>
      <p:ext uri="{BB962C8B-B14F-4D97-AF65-F5344CB8AC3E}">
        <p14:creationId xmlns:p14="http://schemas.microsoft.com/office/powerpoint/2010/main" val="3041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C26A-D220-4502-A3AE-A54801632448}"/>
              </a:ext>
            </a:extLst>
          </p:cNvPr>
          <p:cNvSpPr>
            <a:spLocks noGrp="1"/>
          </p:cNvSpPr>
          <p:nvPr>
            <p:ph type="title"/>
          </p:nvPr>
        </p:nvSpPr>
        <p:spPr/>
        <p:txBody>
          <a:bodyPr/>
          <a:lstStyle/>
          <a:p>
            <a:r>
              <a:rPr lang="en-US" dirty="0" err="1"/>
              <a:t>WiP</a:t>
            </a:r>
            <a:r>
              <a:rPr lang="en-US" dirty="0"/>
              <a:t> below</a:t>
            </a:r>
          </a:p>
        </p:txBody>
      </p:sp>
      <p:sp>
        <p:nvSpPr>
          <p:cNvPr id="3" name="Content Placeholder 2">
            <a:extLst>
              <a:ext uri="{FF2B5EF4-FFF2-40B4-BE49-F238E27FC236}">
                <a16:creationId xmlns:a16="http://schemas.microsoft.com/office/drawing/2014/main" id="{5D21D8EA-45C9-4F01-96D7-3B6A1565A4D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9609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0898-2A03-4228-9F14-993DFB927993}"/>
              </a:ext>
            </a:extLst>
          </p:cNvPr>
          <p:cNvSpPr>
            <a:spLocks noGrp="1"/>
          </p:cNvSpPr>
          <p:nvPr>
            <p:ph type="title"/>
          </p:nvPr>
        </p:nvSpPr>
        <p:spPr/>
        <p:txBody>
          <a:bodyPr>
            <a:normAutofit/>
          </a:bodyPr>
          <a:lstStyle/>
          <a:p>
            <a:r>
              <a:rPr lang="en-US" dirty="0"/>
              <a:t>Modifiers – Async</a:t>
            </a:r>
            <a:br>
              <a:rPr lang="en-US" dirty="0"/>
            </a:br>
            <a:r>
              <a:rPr lang="en-US" sz="1400" dirty="0">
                <a:hlinkClick r:id="rId2"/>
              </a:rPr>
              <a:t>https://docs.microsoft.com/en-us/dotnet/csharp/language-reference/keywords/async</a:t>
            </a:r>
            <a:endParaRPr lang="en-US" dirty="0"/>
          </a:p>
        </p:txBody>
      </p:sp>
      <p:sp>
        <p:nvSpPr>
          <p:cNvPr id="3" name="Content Placeholder 2">
            <a:extLst>
              <a:ext uri="{FF2B5EF4-FFF2-40B4-BE49-F238E27FC236}">
                <a16:creationId xmlns:a16="http://schemas.microsoft.com/office/drawing/2014/main" id="{B3650A41-94CD-4A5C-AF8B-59AED28F3B14}"/>
              </a:ext>
            </a:extLst>
          </p:cNvPr>
          <p:cNvSpPr>
            <a:spLocks noGrp="1"/>
          </p:cNvSpPr>
          <p:nvPr>
            <p:ph idx="1"/>
          </p:nvPr>
        </p:nvSpPr>
        <p:spPr>
          <a:xfrm>
            <a:off x="1097280" y="2108201"/>
            <a:ext cx="10058400" cy="3760891"/>
          </a:xfrm>
        </p:spPr>
        <p:txBody>
          <a:bodyPr>
            <a:normAutofit fontScale="92500" lnSpcReduction="20000"/>
          </a:bodyPr>
          <a:lstStyle/>
          <a:p>
            <a:r>
              <a:rPr lang="en-US" dirty="0"/>
              <a:t>Use the </a:t>
            </a:r>
            <a:r>
              <a:rPr lang="en-US" b="1" i="1" dirty="0"/>
              <a:t>async</a:t>
            </a:r>
            <a:r>
              <a:rPr lang="en-US" dirty="0"/>
              <a:t> modifier to specify that a method, lambda expression, or anonymous method is asynchronous. If you use this modifier on a method or expression, it's referred to as an </a:t>
            </a:r>
            <a:r>
              <a:rPr lang="en-US" b="1" i="1" dirty="0"/>
              <a:t>async</a:t>
            </a:r>
            <a:r>
              <a:rPr lang="en-US" dirty="0"/>
              <a:t> method. </a:t>
            </a:r>
          </a:p>
          <a:p>
            <a:r>
              <a:rPr lang="en-US" dirty="0"/>
              <a:t>An async method uses the await operator to do potentially long-running work without blocking the caller’s thread</a:t>
            </a:r>
          </a:p>
          <a:p>
            <a:r>
              <a:rPr lang="en-US" dirty="0"/>
              <a:t>An async method runs synchronously until it reaches its first await expression, at which point the method is suspended until the awaited task is complete. In the meantime, control returns to the caller of the method, as the example in the next section shows.</a:t>
            </a:r>
          </a:p>
          <a:p>
            <a:r>
              <a:rPr lang="en-US" dirty="0"/>
              <a:t>The async keyword is contextual in that it's a keyword only when it modifies a method, a lambda expression, or an anonymous method. In all other contexts, it's interpreted as an identifier.</a:t>
            </a:r>
          </a:p>
          <a:p>
            <a:r>
              <a:rPr lang="en-US" dirty="0"/>
              <a:t>The async method can't declare any in, ref or out parameters, nor can it have a reference return value, but it can call methods that have such parameters.</a:t>
            </a:r>
          </a:p>
          <a:p>
            <a:endParaRPr lang="en-US" dirty="0"/>
          </a:p>
          <a:p>
            <a:endParaRPr lang="en-US" dirty="0"/>
          </a:p>
          <a:p>
            <a:endParaRPr lang="en-US" dirty="0"/>
          </a:p>
        </p:txBody>
      </p:sp>
    </p:spTree>
    <p:extLst>
      <p:ext uri="{BB962C8B-B14F-4D97-AF65-F5344CB8AC3E}">
        <p14:creationId xmlns:p14="http://schemas.microsoft.com/office/powerpoint/2010/main" val="268098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A9831-128A-4E9F-A92C-6E4436F03AA3}"/>
              </a:ext>
            </a:extLst>
          </p:cNvPr>
          <p:cNvSpPr>
            <a:spLocks noGrp="1"/>
          </p:cNvSpPr>
          <p:nvPr>
            <p:ph idx="1"/>
          </p:nvPr>
        </p:nvSpPr>
        <p:spPr>
          <a:xfrm>
            <a:off x="1097280" y="1893873"/>
            <a:ext cx="10058400" cy="3760891"/>
          </a:xfrm>
        </p:spPr>
        <p:txBody>
          <a:bodyPr>
            <a:normAutofit/>
          </a:bodyPr>
          <a:lstStyle/>
          <a:p>
            <a:pPr>
              <a:buFont typeface="Arial" panose="020B0604020202020204" pitchFamily="34" charset="0"/>
              <a:buChar char="•"/>
            </a:pPr>
            <a:r>
              <a:rPr lang="en-US" sz="2000" dirty="0"/>
              <a:t>An async method can have </a:t>
            </a:r>
            <a:r>
              <a:rPr lang="en-US" sz="2000" b="1" i="1" dirty="0"/>
              <a:t>only</a:t>
            </a:r>
            <a:r>
              <a:rPr lang="en-US" sz="2000" dirty="0"/>
              <a:t> the following return types:</a:t>
            </a:r>
          </a:p>
          <a:p>
            <a:pPr lvl="1">
              <a:buFont typeface="Arial" panose="020B0604020202020204" pitchFamily="34" charset="0"/>
              <a:buChar char="•"/>
            </a:pPr>
            <a:r>
              <a:rPr lang="en-US" sz="2000" dirty="0"/>
              <a:t>Task</a:t>
            </a:r>
          </a:p>
          <a:p>
            <a:pPr lvl="1">
              <a:buFont typeface="Arial" panose="020B0604020202020204" pitchFamily="34" charset="0"/>
              <a:buChar char="•"/>
            </a:pPr>
            <a:r>
              <a:rPr lang="en-US" sz="2000" dirty="0"/>
              <a:t>Task&lt;</a:t>
            </a:r>
            <a:r>
              <a:rPr lang="en-US" sz="2000" dirty="0" err="1"/>
              <a:t>TResult</a:t>
            </a:r>
            <a:r>
              <a:rPr lang="en-US" sz="2000" dirty="0"/>
              <a:t>&gt;</a:t>
            </a:r>
          </a:p>
          <a:p>
            <a:pPr>
              <a:buFont typeface="Arial" panose="020B0604020202020204" pitchFamily="34" charset="0"/>
              <a:buChar char="•"/>
            </a:pPr>
            <a:r>
              <a:rPr lang="en-US" sz="2200" dirty="0"/>
              <a:t>void async void methods are generally discouraged.</a:t>
            </a:r>
          </a:p>
          <a:p>
            <a:pPr>
              <a:buFont typeface="Arial" panose="020B0604020202020204" pitchFamily="34" charset="0"/>
              <a:buChar char="•"/>
            </a:pPr>
            <a:r>
              <a:rPr lang="en-US" sz="2200" dirty="0"/>
              <a:t>The async method can't declare any </a:t>
            </a:r>
            <a:r>
              <a:rPr lang="en-US" sz="2200" b="1" i="1" dirty="0"/>
              <a:t>in</a:t>
            </a:r>
            <a:r>
              <a:rPr lang="en-US" sz="2200" dirty="0"/>
              <a:t>, </a:t>
            </a:r>
            <a:r>
              <a:rPr lang="en-US" sz="2200" b="1" i="1" dirty="0"/>
              <a:t>ref</a:t>
            </a:r>
            <a:r>
              <a:rPr lang="en-US" sz="2200" dirty="0"/>
              <a:t> or </a:t>
            </a:r>
            <a:r>
              <a:rPr lang="en-US" sz="2200" b="1" i="1" dirty="0"/>
              <a:t>out</a:t>
            </a:r>
            <a:r>
              <a:rPr lang="en-US" sz="2200" dirty="0"/>
              <a:t> parameters, nor can it have a reference return value, but it can call methods that have such parameters.</a:t>
            </a:r>
          </a:p>
        </p:txBody>
      </p:sp>
      <p:sp>
        <p:nvSpPr>
          <p:cNvPr id="4" name="Title 1">
            <a:extLst>
              <a:ext uri="{FF2B5EF4-FFF2-40B4-BE49-F238E27FC236}">
                <a16:creationId xmlns:a16="http://schemas.microsoft.com/office/drawing/2014/main" id="{CA202502-372F-4B98-B37C-C1B3730C9CDC}"/>
              </a:ext>
            </a:extLst>
          </p:cNvPr>
          <p:cNvSpPr>
            <a:spLocks noGrp="1"/>
          </p:cNvSpPr>
          <p:nvPr>
            <p:ph type="title"/>
          </p:nvPr>
        </p:nvSpPr>
        <p:spPr>
          <a:xfrm>
            <a:off x="1096963" y="287338"/>
            <a:ext cx="10058400" cy="1449387"/>
          </a:xfrm>
        </p:spPr>
        <p:txBody>
          <a:bodyPr>
            <a:normAutofit/>
          </a:bodyPr>
          <a:lstStyle/>
          <a:p>
            <a:r>
              <a:rPr lang="en-US" dirty="0"/>
              <a:t>Modifiers – Async</a:t>
            </a:r>
            <a:br>
              <a:rPr lang="en-US" dirty="0"/>
            </a:br>
            <a:r>
              <a:rPr lang="en-US" sz="1400" dirty="0">
                <a:hlinkClick r:id="rId2"/>
              </a:rPr>
              <a:t>https://docs.microsoft.com/en-us/dotnet/csharp/language-reference/keywords/async</a:t>
            </a:r>
            <a:endParaRPr lang="en-US" dirty="0"/>
          </a:p>
        </p:txBody>
      </p:sp>
      <p:pic>
        <p:nvPicPr>
          <p:cNvPr id="5" name="Picture 4">
            <a:extLst>
              <a:ext uri="{FF2B5EF4-FFF2-40B4-BE49-F238E27FC236}">
                <a16:creationId xmlns:a16="http://schemas.microsoft.com/office/drawing/2014/main" id="{5C169B74-39ED-45D2-B509-9B4B3A51AFB6}"/>
              </a:ext>
            </a:extLst>
          </p:cNvPr>
          <p:cNvPicPr>
            <a:picLocks noChangeAspect="1"/>
          </p:cNvPicPr>
          <p:nvPr/>
        </p:nvPicPr>
        <p:blipFill>
          <a:blip r:embed="rId3"/>
          <a:stretch>
            <a:fillRect/>
          </a:stretch>
        </p:blipFill>
        <p:spPr>
          <a:xfrm>
            <a:off x="1940520" y="4635393"/>
            <a:ext cx="8071184" cy="2038741"/>
          </a:xfrm>
          <a:prstGeom prst="rect">
            <a:avLst/>
          </a:prstGeom>
          <a:effectLst>
            <a:glow rad="50800">
              <a:schemeClr val="bg1"/>
            </a:glow>
          </a:effectLst>
        </p:spPr>
      </p:pic>
    </p:spTree>
    <p:extLst>
      <p:ext uri="{BB962C8B-B14F-4D97-AF65-F5344CB8AC3E}">
        <p14:creationId xmlns:p14="http://schemas.microsoft.com/office/powerpoint/2010/main" val="419353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5F45A-1855-43B0-B94B-00E54CDD57C3}"/>
              </a:ext>
            </a:extLst>
          </p:cNvPr>
          <p:cNvSpPr>
            <a:spLocks noGrp="1"/>
          </p:cNvSpPr>
          <p:nvPr>
            <p:ph idx="1"/>
          </p:nvPr>
        </p:nvSpPr>
        <p:spPr/>
        <p:txBody>
          <a:bodyPr/>
          <a:lstStyle/>
          <a:p>
            <a:r>
              <a:rPr lang="en-US" dirty="0" err="1"/>
              <a:t>WiP</a:t>
            </a:r>
            <a:endParaRPr lang="en-US" dirty="0"/>
          </a:p>
        </p:txBody>
      </p:sp>
      <p:sp>
        <p:nvSpPr>
          <p:cNvPr id="4" name="Title 1">
            <a:extLst>
              <a:ext uri="{FF2B5EF4-FFF2-40B4-BE49-F238E27FC236}">
                <a16:creationId xmlns:a16="http://schemas.microsoft.com/office/drawing/2014/main" id="{D1ADCDC2-6997-44DC-A53A-8939E5B8F245}"/>
              </a:ext>
            </a:extLst>
          </p:cNvPr>
          <p:cNvSpPr>
            <a:spLocks noGrp="1"/>
          </p:cNvSpPr>
          <p:nvPr>
            <p:ph type="title"/>
          </p:nvPr>
        </p:nvSpPr>
        <p:spPr>
          <a:xfrm>
            <a:off x="1096963" y="287338"/>
            <a:ext cx="10058400" cy="1449387"/>
          </a:xfrm>
        </p:spPr>
        <p:txBody>
          <a:bodyPr>
            <a:normAutofit/>
          </a:bodyPr>
          <a:lstStyle/>
          <a:p>
            <a:r>
              <a:rPr lang="en-US" dirty="0"/>
              <a:t>Modifiers – Async (in action)</a:t>
            </a:r>
            <a:br>
              <a:rPr lang="en-US" dirty="0"/>
            </a:br>
            <a:r>
              <a:rPr lang="en-US" sz="1400" dirty="0">
                <a:hlinkClick r:id="rId2"/>
              </a:rPr>
              <a:t>https://docs.microsoft.com/en-us/dotnet/csharp/programming-guide/concepts/async/</a:t>
            </a:r>
            <a:endParaRPr lang="en-US" dirty="0"/>
          </a:p>
        </p:txBody>
      </p:sp>
      <p:pic>
        <p:nvPicPr>
          <p:cNvPr id="5" name="Picture 4">
            <a:extLst>
              <a:ext uri="{FF2B5EF4-FFF2-40B4-BE49-F238E27FC236}">
                <a16:creationId xmlns:a16="http://schemas.microsoft.com/office/drawing/2014/main" id="{8C976FC8-B848-4569-A99F-21F0958A3F22}"/>
              </a:ext>
            </a:extLst>
          </p:cNvPr>
          <p:cNvPicPr>
            <a:picLocks noChangeAspect="1"/>
          </p:cNvPicPr>
          <p:nvPr/>
        </p:nvPicPr>
        <p:blipFill>
          <a:blip r:embed="rId3"/>
          <a:stretch>
            <a:fillRect/>
          </a:stretch>
        </p:blipFill>
        <p:spPr>
          <a:xfrm>
            <a:off x="3449955" y="3036649"/>
            <a:ext cx="4721335" cy="1192586"/>
          </a:xfrm>
          <a:prstGeom prst="rect">
            <a:avLst/>
          </a:prstGeom>
        </p:spPr>
      </p:pic>
    </p:spTree>
    <p:extLst>
      <p:ext uri="{BB962C8B-B14F-4D97-AF65-F5344CB8AC3E}">
        <p14:creationId xmlns:p14="http://schemas.microsoft.com/office/powerpoint/2010/main" val="1455588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96B1-6561-46B2-820B-F2FEDC507F54}"/>
              </a:ext>
            </a:extLst>
          </p:cNvPr>
          <p:cNvSpPr>
            <a:spLocks noGrp="1"/>
          </p:cNvSpPr>
          <p:nvPr>
            <p:ph type="title"/>
          </p:nvPr>
        </p:nvSpPr>
        <p:spPr/>
        <p:txBody>
          <a:bodyPr>
            <a:normAutofit/>
          </a:bodyPr>
          <a:lstStyle/>
          <a:p>
            <a:r>
              <a:rPr lang="en-US" sz="4000" dirty="0"/>
              <a:t>Partial Classes, Structs, Interfaces</a:t>
            </a:r>
            <a:br>
              <a:rPr lang="en-US" dirty="0"/>
            </a:br>
            <a:r>
              <a:rPr lang="en-US" sz="1400" dirty="0">
                <a:hlinkClick r:id="rId2"/>
              </a:rPr>
              <a:t>https://docs.microsoft.com/en-us/dotnet/csharp/programming-guide/classes-and-structs/partial-classes-and-methods</a:t>
            </a:r>
            <a:endParaRPr lang="en-US" dirty="0"/>
          </a:p>
        </p:txBody>
      </p:sp>
      <p:sp>
        <p:nvSpPr>
          <p:cNvPr id="3" name="Content Placeholder 2">
            <a:extLst>
              <a:ext uri="{FF2B5EF4-FFF2-40B4-BE49-F238E27FC236}">
                <a16:creationId xmlns:a16="http://schemas.microsoft.com/office/drawing/2014/main" id="{1B32E55F-84C8-47D3-BDC5-C0EC6A4A232A}"/>
              </a:ext>
            </a:extLst>
          </p:cNvPr>
          <p:cNvSpPr>
            <a:spLocks noGrp="1"/>
          </p:cNvSpPr>
          <p:nvPr>
            <p:ph idx="1"/>
          </p:nvPr>
        </p:nvSpPr>
        <p:spPr>
          <a:xfrm>
            <a:off x="645459" y="2108201"/>
            <a:ext cx="6729789" cy="3760891"/>
          </a:xfrm>
        </p:spPr>
        <p:txBody>
          <a:bodyPr anchor="ctr">
            <a:normAutofit/>
          </a:bodyPr>
          <a:lstStyle/>
          <a:p>
            <a:r>
              <a:rPr lang="en-US" sz="1600" dirty="0"/>
              <a:t>You can split the definition of a class, a struct, an interface or a method over two or more source files. Each source file contains a section. All parts are combined on compilation.</a:t>
            </a:r>
          </a:p>
          <a:p>
            <a:r>
              <a:rPr lang="en-US" sz="1600" dirty="0"/>
              <a:t>When would you do this?</a:t>
            </a:r>
          </a:p>
          <a:p>
            <a:pPr lvl="1">
              <a:buFont typeface="Arial" panose="020B0604020202020204" pitchFamily="34" charset="0"/>
              <a:buChar char="•"/>
            </a:pPr>
            <a:r>
              <a:rPr lang="en-US" sz="1400" dirty="0"/>
              <a:t>To allow multiple programmers to work on the code at the same time.</a:t>
            </a:r>
          </a:p>
          <a:p>
            <a:pPr lvl="1">
              <a:buFont typeface="Arial" panose="020B0604020202020204" pitchFamily="34" charset="0"/>
              <a:buChar char="•"/>
            </a:pPr>
            <a:r>
              <a:rPr lang="en-US" sz="1400" dirty="0"/>
              <a:t>When working with automatically generated source, code can be added to the class without having to recreate the source file. Visual Studio uses this approach when it creates Windows Forms, Web service wrapper code, and so on. You can create code that uses these classes without having to modify the file created by Visual Studio.</a:t>
            </a:r>
          </a:p>
          <a:p>
            <a:pPr lvl="1">
              <a:buFont typeface="Arial" panose="020B0604020202020204" pitchFamily="34" charset="0"/>
              <a:buChar char="•"/>
            </a:pPr>
            <a:r>
              <a:rPr lang="en-US" sz="1400" dirty="0"/>
              <a:t>Use the </a:t>
            </a:r>
            <a:r>
              <a:rPr lang="en-US" sz="1400" b="1" i="1" dirty="0"/>
              <a:t>partial</a:t>
            </a:r>
            <a:r>
              <a:rPr lang="en-US" sz="1400" dirty="0"/>
              <a:t> keyword and same access modifier on all partial sections. </a:t>
            </a:r>
          </a:p>
          <a:p>
            <a:pPr lvl="1">
              <a:buFont typeface="Arial" panose="020B0604020202020204" pitchFamily="34" charset="0"/>
              <a:buChar char="•"/>
            </a:pPr>
            <a:r>
              <a:rPr lang="en-US" sz="1400" dirty="0"/>
              <a:t>Attributes, inherited classes, etc, are merged at compile-time.</a:t>
            </a:r>
          </a:p>
          <a:p>
            <a:pPr lvl="1">
              <a:buFont typeface="Arial" panose="020B0604020202020204" pitchFamily="34" charset="0"/>
              <a:buChar char="•"/>
            </a:pPr>
            <a:r>
              <a:rPr lang="en-US" sz="1400" dirty="0"/>
              <a:t>Each partial declaration must have the same parameter names in the same order.</a:t>
            </a:r>
          </a:p>
          <a:p>
            <a:pPr lvl="1">
              <a:buFont typeface="Arial" panose="020B0604020202020204" pitchFamily="34" charset="0"/>
              <a:buChar char="•"/>
            </a:pPr>
            <a:endParaRPr lang="en-US" sz="1400" dirty="0"/>
          </a:p>
          <a:p>
            <a:pPr lvl="1">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EC67DF2-7DF6-4CAD-8688-DA1FEF764E46}"/>
              </a:ext>
            </a:extLst>
          </p:cNvPr>
          <p:cNvPicPr>
            <a:picLocks noChangeAspect="1"/>
          </p:cNvPicPr>
          <p:nvPr/>
        </p:nvPicPr>
        <p:blipFill>
          <a:blip r:embed="rId3"/>
          <a:stretch>
            <a:fillRect/>
          </a:stretch>
        </p:blipFill>
        <p:spPr>
          <a:xfrm>
            <a:off x="7375248" y="2108201"/>
            <a:ext cx="3780432" cy="3990113"/>
          </a:xfrm>
          <a:prstGeom prst="rect">
            <a:avLst/>
          </a:prstGeom>
        </p:spPr>
      </p:pic>
    </p:spTree>
    <p:extLst>
      <p:ext uri="{BB962C8B-B14F-4D97-AF65-F5344CB8AC3E}">
        <p14:creationId xmlns:p14="http://schemas.microsoft.com/office/powerpoint/2010/main" val="202199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80264" y="758952"/>
            <a:ext cx="10417227" cy="3892168"/>
          </a:xfrm>
        </p:spPr>
        <p:txBody>
          <a:bodyPr anchor="ctr">
            <a:noAutofit/>
          </a:bodyPr>
          <a:lstStyle/>
          <a:p>
            <a:pPr lvl="0"/>
            <a:r>
              <a:rPr lang="en-US" sz="4800" dirty="0"/>
              <a:t>Modifiers are C# keywords used to modify </a:t>
            </a:r>
            <a:r>
              <a:rPr lang="en-US" sz="4800" i="1" dirty="0"/>
              <a:t>declarations</a:t>
            </a:r>
            <a:r>
              <a:rPr lang="en-US" sz="4800" dirty="0"/>
              <a:t> of types (class, struct, interface, enum) and type members (fields, properties, methods, indexers, etc).</a:t>
            </a: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85000" lnSpcReduction="20000"/>
          </a:bodyPr>
          <a:lstStyle/>
          <a:p>
            <a:r>
              <a:rPr lang="en-US" dirty="0">
                <a:hlinkClick r:id="rId2"/>
              </a:rPr>
              <a:t>http://diranieh.com/NETCSharp/Modifiers.htm</a:t>
            </a:r>
            <a:endParaRPr lang="en-US" dirty="0"/>
          </a:p>
          <a:p>
            <a:r>
              <a:rPr lang="en-US">
                <a:hlinkClick r:id="rId3"/>
              </a:rPr>
              <a:t>https://docs.microsoft.com/en-us/dotnet/csharp/language-reference/keywords/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9C55-D6EB-457E-91B4-532724BE1CC4}"/>
              </a:ext>
            </a:extLst>
          </p:cNvPr>
          <p:cNvSpPr>
            <a:spLocks noGrp="1"/>
          </p:cNvSpPr>
          <p:nvPr>
            <p:ph type="title"/>
          </p:nvPr>
        </p:nvSpPr>
        <p:spPr/>
        <p:txBody>
          <a:bodyPr>
            <a:normAutofit/>
          </a:bodyPr>
          <a:lstStyle/>
          <a:p>
            <a:r>
              <a:rPr lang="en-US" dirty="0"/>
              <a:t>Partial Methods</a:t>
            </a:r>
            <a:br>
              <a:rPr lang="en-US" dirty="0"/>
            </a:br>
            <a:r>
              <a:rPr lang="en-US" sz="1400" dirty="0">
                <a:hlinkClick r:id="rId2"/>
              </a:rPr>
              <a:t>https://docs.microsoft.com/en-us/dotnet/csharp/programming-guide/classes-and-structs/partial-classes-and-methods</a:t>
            </a:r>
            <a:endParaRPr lang="en-US" dirty="0"/>
          </a:p>
        </p:txBody>
      </p:sp>
      <p:sp>
        <p:nvSpPr>
          <p:cNvPr id="3" name="Content Placeholder 2">
            <a:extLst>
              <a:ext uri="{FF2B5EF4-FFF2-40B4-BE49-F238E27FC236}">
                <a16:creationId xmlns:a16="http://schemas.microsoft.com/office/drawing/2014/main" id="{D1B562E5-7BD3-4FB7-B1FE-FBA47499A7D1}"/>
              </a:ext>
            </a:extLst>
          </p:cNvPr>
          <p:cNvSpPr>
            <a:spLocks noGrp="1"/>
          </p:cNvSpPr>
          <p:nvPr>
            <p:ph idx="1"/>
          </p:nvPr>
        </p:nvSpPr>
        <p:spPr/>
        <p:txBody>
          <a:bodyPr>
            <a:normAutofit fontScale="92500" lnSpcReduction="10000"/>
          </a:bodyPr>
          <a:lstStyle/>
          <a:p>
            <a:r>
              <a:rPr lang="en-US" dirty="0"/>
              <a:t>A partial class or struct may contain a partial method. One part of the class contains the signature of the method. </a:t>
            </a:r>
          </a:p>
          <a:p>
            <a:pPr lvl="1">
              <a:buFont typeface="Arial" panose="020B0604020202020204" pitchFamily="34" charset="0"/>
              <a:buChar char="•"/>
            </a:pPr>
            <a:r>
              <a:rPr lang="en-US" dirty="0"/>
              <a:t>Must begin with </a:t>
            </a:r>
            <a:r>
              <a:rPr lang="en-US" b="1" i="1" dirty="0"/>
              <a:t>partial</a:t>
            </a:r>
            <a:r>
              <a:rPr lang="en-US" b="1" dirty="0"/>
              <a:t>. </a:t>
            </a:r>
          </a:p>
          <a:p>
            <a:pPr lvl="1">
              <a:buFont typeface="Arial" panose="020B0604020202020204" pitchFamily="34" charset="0"/>
              <a:buChar char="•"/>
            </a:pPr>
            <a:r>
              <a:rPr lang="en-US" dirty="0"/>
              <a:t>They are implicitly</a:t>
            </a:r>
            <a:r>
              <a:rPr lang="en-US" b="1" dirty="0"/>
              <a:t> </a:t>
            </a:r>
            <a:r>
              <a:rPr lang="en-US" b="1" i="1" dirty="0"/>
              <a:t>private</a:t>
            </a:r>
            <a:r>
              <a:rPr lang="en-US" i="1" dirty="0"/>
              <a:t> </a:t>
            </a:r>
            <a:r>
              <a:rPr lang="en-US" dirty="0"/>
              <a:t>and cannot be </a:t>
            </a:r>
            <a:r>
              <a:rPr lang="en-US" b="1" i="1" dirty="0"/>
              <a:t>virtual</a:t>
            </a:r>
            <a:r>
              <a:rPr lang="en-US" b="1" dirty="0"/>
              <a:t> </a:t>
            </a:r>
            <a:r>
              <a:rPr lang="en-US" dirty="0"/>
              <a:t>or </a:t>
            </a:r>
            <a:r>
              <a:rPr lang="en-US" b="1" i="1" dirty="0"/>
              <a:t>extern</a:t>
            </a:r>
            <a:r>
              <a:rPr lang="en-US" b="1" dirty="0"/>
              <a:t>.</a:t>
            </a:r>
          </a:p>
          <a:p>
            <a:pPr lvl="1">
              <a:buFont typeface="Arial" panose="020B0604020202020204" pitchFamily="34" charset="0"/>
              <a:buChar char="•"/>
            </a:pPr>
            <a:r>
              <a:rPr lang="en-US" dirty="0"/>
              <a:t>They can be </a:t>
            </a:r>
            <a:r>
              <a:rPr lang="en-US" b="1" i="1" dirty="0"/>
              <a:t>generic.</a:t>
            </a:r>
          </a:p>
          <a:p>
            <a:pPr lvl="1">
              <a:buFont typeface="Arial" panose="020B0604020202020204" pitchFamily="34" charset="0"/>
              <a:buChar char="•"/>
            </a:pPr>
            <a:r>
              <a:rPr lang="en-US" dirty="0"/>
              <a:t>An optional implementation may be defined in the same part or another part. </a:t>
            </a:r>
          </a:p>
          <a:p>
            <a:pPr lvl="1">
              <a:buFont typeface="Arial" panose="020B0604020202020204" pitchFamily="34" charset="0"/>
              <a:buChar char="•"/>
            </a:pPr>
            <a:r>
              <a:rPr lang="en-US" dirty="0"/>
              <a:t>If the implementation is not supplied, then the method and all calls to the method are removed at compile time.</a:t>
            </a:r>
          </a:p>
          <a:p>
            <a:pPr lvl="1">
              <a:buFont typeface="Arial" panose="020B0604020202020204" pitchFamily="34" charset="0"/>
              <a:buChar char="•"/>
            </a:pPr>
            <a:r>
              <a:rPr lang="en-US" dirty="0"/>
              <a:t>Partial methods enable the implementer of one part of a class to define a method, while another part implements it. </a:t>
            </a:r>
            <a:r>
              <a:rPr lang="en-US" u="sng" dirty="0"/>
              <a:t>No</a:t>
            </a:r>
            <a:r>
              <a:rPr lang="en-US" dirty="0"/>
              <a:t> run-time errors result if a method is called but not implemented.</a:t>
            </a:r>
          </a:p>
          <a:p>
            <a:pPr lvl="1">
              <a:buFont typeface="Arial" panose="020B0604020202020204" pitchFamily="34" charset="0"/>
              <a:buChar char="•"/>
            </a:pPr>
            <a:r>
              <a:rPr lang="en-US" dirty="0"/>
              <a:t>Partial methods are especially useful when customizing generated code. A method name and signature can be reserved, then generated code can call the method. The developer can decide whether to implement the method. Like partial classes, partial methods enable code created by a code generator and code created by a human developer to work together without run-time costs.</a:t>
            </a:r>
          </a:p>
        </p:txBody>
      </p:sp>
    </p:spTree>
    <p:extLst>
      <p:ext uri="{BB962C8B-B14F-4D97-AF65-F5344CB8AC3E}">
        <p14:creationId xmlns:p14="http://schemas.microsoft.com/office/powerpoint/2010/main" val="388286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8769-005E-4A92-BB98-3EBCB4E79109}"/>
              </a:ext>
            </a:extLst>
          </p:cNvPr>
          <p:cNvSpPr>
            <a:spLocks noGrp="1"/>
          </p:cNvSpPr>
          <p:nvPr>
            <p:ph type="title"/>
          </p:nvPr>
        </p:nvSpPr>
        <p:spPr/>
        <p:txBody>
          <a:bodyPr>
            <a:normAutofit/>
          </a:bodyPr>
          <a:lstStyle/>
          <a:p>
            <a:r>
              <a:rPr lang="en-US" dirty="0"/>
              <a:t>Modifiers – Abstract</a:t>
            </a:r>
            <a:br>
              <a:rPr lang="en-US" dirty="0"/>
            </a:br>
            <a:r>
              <a:rPr lang="en-US" sz="1400" dirty="0">
                <a:hlinkClick r:id="rId2"/>
              </a:rPr>
              <a:t>https://docs.microsoft.com/en-us/dotnet/csharp/language-reference/keywords/abstract</a:t>
            </a:r>
            <a:endParaRPr lang="en-US" dirty="0"/>
          </a:p>
        </p:txBody>
      </p:sp>
      <p:sp>
        <p:nvSpPr>
          <p:cNvPr id="3" name="Content Placeholder 2">
            <a:extLst>
              <a:ext uri="{FF2B5EF4-FFF2-40B4-BE49-F238E27FC236}">
                <a16:creationId xmlns:a16="http://schemas.microsoft.com/office/drawing/2014/main" id="{4491C006-7D89-476B-AFBE-E8480ACD1F69}"/>
              </a:ext>
            </a:extLst>
          </p:cNvPr>
          <p:cNvSpPr>
            <a:spLocks noGrp="1"/>
          </p:cNvSpPr>
          <p:nvPr>
            <p:ph idx="1"/>
          </p:nvPr>
        </p:nvSpPr>
        <p:spPr>
          <a:xfrm>
            <a:off x="901403" y="1887941"/>
            <a:ext cx="4844153" cy="4367418"/>
          </a:xfrm>
        </p:spPr>
        <p:txBody>
          <a:bodyPr anchor="ctr">
            <a:normAutofit fontScale="92500" lnSpcReduction="10000"/>
          </a:bodyPr>
          <a:lstStyle/>
          <a:p>
            <a:pPr lvl="1">
              <a:buFont typeface="Arial" panose="020B0604020202020204" pitchFamily="34" charset="0"/>
              <a:buChar char="•"/>
            </a:pPr>
            <a:r>
              <a:rPr lang="en-US" sz="2400" b="1" i="1" dirty="0"/>
              <a:t>abstract</a:t>
            </a:r>
            <a:r>
              <a:rPr lang="en-US" sz="2400" dirty="0"/>
              <a:t> means the thing being modified has a missing or incomplete implementation. </a:t>
            </a:r>
          </a:p>
          <a:p>
            <a:pPr lvl="1">
              <a:buFont typeface="Arial" panose="020B0604020202020204" pitchFamily="34" charset="0"/>
              <a:buChar char="•"/>
            </a:pPr>
            <a:r>
              <a:rPr lang="en-US" sz="2400" dirty="0"/>
              <a:t>intended only to be a base class of other classes, </a:t>
            </a:r>
          </a:p>
          <a:p>
            <a:pPr lvl="1">
              <a:buFont typeface="Arial" panose="020B0604020202020204" pitchFamily="34" charset="0"/>
              <a:buChar char="•"/>
            </a:pPr>
            <a:r>
              <a:rPr lang="en-US" sz="2400" dirty="0"/>
              <a:t>NOT instantiated </a:t>
            </a:r>
            <a:r>
              <a:rPr lang="en-US" sz="2400"/>
              <a:t>on their </a:t>
            </a:r>
            <a:r>
              <a:rPr lang="en-US" sz="2400" dirty="0"/>
              <a:t>own. </a:t>
            </a:r>
          </a:p>
          <a:p>
            <a:pPr lvl="1">
              <a:buFont typeface="Arial" panose="020B0604020202020204" pitchFamily="34" charset="0"/>
              <a:buChar char="•"/>
            </a:pPr>
            <a:r>
              <a:rPr lang="en-US" sz="2400" dirty="0"/>
              <a:t>classes, methods, properties, indexers, and events can be </a:t>
            </a:r>
            <a:r>
              <a:rPr lang="en-US" sz="2400" b="1" i="1" dirty="0"/>
              <a:t>abstract</a:t>
            </a:r>
          </a:p>
          <a:p>
            <a:pPr lvl="1">
              <a:buFont typeface="Arial" panose="020B0604020202020204" pitchFamily="34" charset="0"/>
              <a:buChar char="•"/>
            </a:pPr>
            <a:r>
              <a:rPr lang="en-US" sz="2400" dirty="0"/>
              <a:t>Members marked as </a:t>
            </a:r>
            <a:r>
              <a:rPr lang="en-US" sz="2400" b="1" i="1" dirty="0"/>
              <a:t>abstract</a:t>
            </a:r>
            <a:r>
              <a:rPr lang="en-US" sz="2400" dirty="0"/>
              <a:t> must be implemented by non-</a:t>
            </a:r>
            <a:r>
              <a:rPr lang="en-US" sz="2400" b="1" i="1" dirty="0"/>
              <a:t>abstract</a:t>
            </a:r>
            <a:r>
              <a:rPr lang="en-US" sz="2400" dirty="0"/>
              <a:t> classes that derive from the </a:t>
            </a:r>
            <a:r>
              <a:rPr lang="en-US" sz="2400" b="1" i="1" dirty="0"/>
              <a:t>abstract</a:t>
            </a:r>
            <a:r>
              <a:rPr lang="en-US" sz="2400" dirty="0"/>
              <a:t> class.</a:t>
            </a:r>
          </a:p>
        </p:txBody>
      </p:sp>
      <p:pic>
        <p:nvPicPr>
          <p:cNvPr id="5" name="Picture 4">
            <a:extLst>
              <a:ext uri="{FF2B5EF4-FFF2-40B4-BE49-F238E27FC236}">
                <a16:creationId xmlns:a16="http://schemas.microsoft.com/office/drawing/2014/main" id="{9AD9D50F-FB12-4A3F-BF8D-0208D3655A34}"/>
              </a:ext>
            </a:extLst>
          </p:cNvPr>
          <p:cNvPicPr>
            <a:picLocks noChangeAspect="1"/>
          </p:cNvPicPr>
          <p:nvPr/>
        </p:nvPicPr>
        <p:blipFill>
          <a:blip r:embed="rId3"/>
          <a:stretch>
            <a:fillRect/>
          </a:stretch>
        </p:blipFill>
        <p:spPr>
          <a:xfrm>
            <a:off x="5957321" y="2069195"/>
            <a:ext cx="5474844" cy="4186163"/>
          </a:xfrm>
          <a:prstGeom prst="rect">
            <a:avLst/>
          </a:prstGeom>
        </p:spPr>
      </p:pic>
    </p:spTree>
    <p:extLst>
      <p:ext uri="{BB962C8B-B14F-4D97-AF65-F5344CB8AC3E}">
        <p14:creationId xmlns:p14="http://schemas.microsoft.com/office/powerpoint/2010/main" val="1119252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BFA72-677C-4610-8168-4E51B53D3E9B}"/>
              </a:ext>
            </a:extLst>
          </p:cNvPr>
          <p:cNvSpPr>
            <a:spLocks noGrp="1"/>
          </p:cNvSpPr>
          <p:nvPr>
            <p:ph idx="1"/>
          </p:nvPr>
        </p:nvSpPr>
        <p:spPr>
          <a:xfrm>
            <a:off x="838856" y="2165261"/>
            <a:ext cx="3544058" cy="3760891"/>
          </a:xfrm>
          <a:ln>
            <a:solidFill>
              <a:schemeClr val="accent1"/>
            </a:solidFill>
          </a:ln>
        </p:spPr>
        <p:txBody>
          <a:bodyPr>
            <a:normAutofit/>
          </a:bodyPr>
          <a:lstStyle/>
          <a:p>
            <a:pPr marL="0" indent="0" algn="ctr">
              <a:lnSpc>
                <a:spcPct val="100000"/>
              </a:lnSpc>
              <a:buNone/>
            </a:pPr>
            <a:r>
              <a:rPr lang="en-US" sz="2800" u="sng" dirty="0"/>
              <a:t>Abstract CLASSES…</a:t>
            </a:r>
          </a:p>
          <a:p>
            <a:pPr lvl="1">
              <a:buFont typeface="Arial" panose="020B0604020202020204" pitchFamily="34" charset="0"/>
              <a:buChar char="•"/>
            </a:pPr>
            <a:r>
              <a:rPr lang="en-US" sz="2000" dirty="0"/>
              <a:t>cannot be instantiated.</a:t>
            </a:r>
          </a:p>
          <a:p>
            <a:pPr lvl="1">
              <a:buFont typeface="Arial" panose="020B0604020202020204" pitchFamily="34" charset="0"/>
              <a:buChar char="•"/>
            </a:pPr>
            <a:r>
              <a:rPr lang="en-US" sz="2000" dirty="0"/>
              <a:t>may contain </a:t>
            </a:r>
            <a:r>
              <a:rPr lang="en-US" sz="2000" b="1" i="1" dirty="0"/>
              <a:t>abstract</a:t>
            </a:r>
            <a:r>
              <a:rPr lang="en-US" sz="2000" dirty="0"/>
              <a:t> methods and accessors.</a:t>
            </a:r>
          </a:p>
          <a:p>
            <a:pPr lvl="1">
              <a:buFont typeface="Arial" panose="020B0604020202020204" pitchFamily="34" charset="0"/>
              <a:buChar char="•"/>
            </a:pPr>
            <a:r>
              <a:rPr lang="en-US" sz="2000" dirty="0"/>
              <a:t>must provide implementation for all interface members.</a:t>
            </a:r>
          </a:p>
          <a:p>
            <a:pPr lvl="1">
              <a:buFont typeface="Arial" panose="020B0604020202020204" pitchFamily="34" charset="0"/>
              <a:buChar char="•"/>
            </a:pPr>
            <a:r>
              <a:rPr lang="en-US" sz="2000" dirty="0"/>
              <a:t>Cannot include the </a:t>
            </a:r>
            <a:r>
              <a:rPr lang="en-US" sz="2000" b="1" i="1" dirty="0"/>
              <a:t>sealed</a:t>
            </a:r>
            <a:r>
              <a:rPr lang="en-US" sz="2000" dirty="0"/>
              <a:t> modifier. </a:t>
            </a:r>
          </a:p>
        </p:txBody>
      </p:sp>
      <p:sp>
        <p:nvSpPr>
          <p:cNvPr id="4" name="Title 1">
            <a:extLst>
              <a:ext uri="{FF2B5EF4-FFF2-40B4-BE49-F238E27FC236}">
                <a16:creationId xmlns:a16="http://schemas.microsoft.com/office/drawing/2014/main" id="{69DCB5F6-DDAC-4CF4-B7C9-F635EB30E6C4}"/>
              </a:ext>
            </a:extLst>
          </p:cNvPr>
          <p:cNvSpPr>
            <a:spLocks noGrp="1"/>
          </p:cNvSpPr>
          <p:nvPr>
            <p:ph type="title"/>
          </p:nvPr>
        </p:nvSpPr>
        <p:spPr>
          <a:xfrm>
            <a:off x="1096963" y="287338"/>
            <a:ext cx="10058400" cy="1449387"/>
          </a:xfrm>
        </p:spPr>
        <p:txBody>
          <a:bodyPr>
            <a:normAutofit/>
          </a:bodyPr>
          <a:lstStyle/>
          <a:p>
            <a:r>
              <a:rPr lang="en-US" dirty="0"/>
              <a:t>Modifiers – Abstract</a:t>
            </a:r>
            <a:br>
              <a:rPr lang="en-US" dirty="0"/>
            </a:br>
            <a:r>
              <a:rPr lang="en-US" sz="1400" dirty="0">
                <a:hlinkClick r:id="rId2"/>
              </a:rPr>
              <a:t>https://docs.microsoft.com/en-us/dotnet/csharp/language-reference/keywords/abstract</a:t>
            </a:r>
            <a:endParaRPr lang="en-US" dirty="0"/>
          </a:p>
        </p:txBody>
      </p:sp>
      <p:sp>
        <p:nvSpPr>
          <p:cNvPr id="5" name="Content Placeholder 2">
            <a:extLst>
              <a:ext uri="{FF2B5EF4-FFF2-40B4-BE49-F238E27FC236}">
                <a16:creationId xmlns:a16="http://schemas.microsoft.com/office/drawing/2014/main" id="{3B3CDD88-414F-4437-8675-23961B715E6C}"/>
              </a:ext>
            </a:extLst>
          </p:cNvPr>
          <p:cNvSpPr txBox="1">
            <a:spLocks/>
          </p:cNvSpPr>
          <p:nvPr/>
        </p:nvSpPr>
        <p:spPr>
          <a:xfrm>
            <a:off x="4382914" y="2165261"/>
            <a:ext cx="3544058" cy="3760891"/>
          </a:xfrm>
          <a:prstGeom prst="rect">
            <a:avLst/>
          </a:prstGeom>
          <a:ln>
            <a:solidFill>
              <a:schemeClr val="accent1"/>
            </a:solidFill>
          </a:ln>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Font typeface="Calibri" panose="020F0502020204030204" pitchFamily="34" charset="0"/>
              <a:buNone/>
            </a:pPr>
            <a:r>
              <a:rPr lang="en-US" sz="3300" u="sng" dirty="0"/>
              <a:t>Abstract METHODS…</a:t>
            </a:r>
          </a:p>
          <a:p>
            <a:pPr lvl="1">
              <a:lnSpc>
                <a:spcPct val="120000"/>
              </a:lnSpc>
              <a:buFont typeface="Arial" panose="020B0604020202020204" pitchFamily="34" charset="0"/>
              <a:buChar char="•"/>
            </a:pPr>
            <a:r>
              <a:rPr lang="en-US" sz="2000" dirty="0"/>
              <a:t>An </a:t>
            </a:r>
            <a:r>
              <a:rPr lang="en-US" sz="2000" b="1" i="1" dirty="0"/>
              <a:t>abstract</a:t>
            </a:r>
            <a:r>
              <a:rPr lang="en-US" sz="2000" dirty="0"/>
              <a:t> method is implicitly a </a:t>
            </a:r>
            <a:r>
              <a:rPr lang="en-US" sz="2000" b="1" i="1" dirty="0"/>
              <a:t>virtual</a:t>
            </a:r>
            <a:r>
              <a:rPr lang="en-US" sz="2000" dirty="0"/>
              <a:t> method.</a:t>
            </a:r>
          </a:p>
          <a:p>
            <a:pPr lvl="1">
              <a:lnSpc>
                <a:spcPct val="120000"/>
              </a:lnSpc>
              <a:buFont typeface="Arial" panose="020B0604020202020204" pitchFamily="34" charset="0"/>
              <a:buChar char="•"/>
            </a:pPr>
            <a:r>
              <a:rPr lang="en-US" sz="2000" dirty="0"/>
              <a:t>are only permitted in </a:t>
            </a:r>
            <a:r>
              <a:rPr lang="en-US" sz="2000" b="1" i="1" dirty="0"/>
              <a:t>abstract</a:t>
            </a:r>
            <a:r>
              <a:rPr lang="en-US" sz="2000" dirty="0"/>
              <a:t> classes.</a:t>
            </a:r>
          </a:p>
          <a:p>
            <a:pPr lvl="1">
              <a:lnSpc>
                <a:spcPct val="120000"/>
              </a:lnSpc>
              <a:buFont typeface="Arial" panose="020B0604020202020204" pitchFamily="34" charset="0"/>
              <a:buChar char="•"/>
            </a:pPr>
            <a:r>
              <a:rPr lang="en-US" sz="2000" dirty="0"/>
              <a:t>do not have { } or method body</a:t>
            </a:r>
          </a:p>
          <a:p>
            <a:pPr lvl="1">
              <a:lnSpc>
                <a:spcPct val="120000"/>
              </a:lnSpc>
              <a:buFont typeface="Arial" panose="020B0604020202020204" pitchFamily="34" charset="0"/>
              <a:buChar char="•"/>
            </a:pPr>
            <a:r>
              <a:rPr lang="en-US" sz="2000" dirty="0"/>
              <a:t>only have implementation in derived class methods using </a:t>
            </a:r>
            <a:r>
              <a:rPr lang="en-US" sz="2000" b="1" i="1" dirty="0"/>
              <a:t>override.</a:t>
            </a:r>
            <a:endParaRPr lang="en-US" sz="2000" dirty="0"/>
          </a:p>
          <a:p>
            <a:pPr lvl="1">
              <a:lnSpc>
                <a:spcPct val="120000"/>
              </a:lnSpc>
              <a:buFont typeface="Arial" panose="020B0604020202020204" pitchFamily="34" charset="0"/>
              <a:buChar char="•"/>
            </a:pPr>
            <a:r>
              <a:rPr lang="en-US" sz="2000" dirty="0"/>
              <a:t>Cannot have s</a:t>
            </a:r>
            <a:r>
              <a:rPr lang="en-US" sz="2000" b="1" i="1" dirty="0"/>
              <a:t>tatic</a:t>
            </a:r>
            <a:r>
              <a:rPr lang="en-US" sz="2000" dirty="0"/>
              <a:t> or </a:t>
            </a:r>
            <a:r>
              <a:rPr lang="en-US" sz="2000" b="1" i="1" dirty="0"/>
              <a:t>virtual </a:t>
            </a:r>
            <a:r>
              <a:rPr lang="en-US" sz="2000" dirty="0"/>
              <a:t>modifiers</a:t>
            </a:r>
          </a:p>
        </p:txBody>
      </p:sp>
      <p:sp>
        <p:nvSpPr>
          <p:cNvPr id="6" name="Content Placeholder 2">
            <a:extLst>
              <a:ext uri="{FF2B5EF4-FFF2-40B4-BE49-F238E27FC236}">
                <a16:creationId xmlns:a16="http://schemas.microsoft.com/office/drawing/2014/main" id="{6D488455-4F46-46F8-AF60-103AF0D50A46}"/>
              </a:ext>
            </a:extLst>
          </p:cNvPr>
          <p:cNvSpPr txBox="1">
            <a:spLocks/>
          </p:cNvSpPr>
          <p:nvPr/>
        </p:nvSpPr>
        <p:spPr>
          <a:xfrm>
            <a:off x="7926972" y="2165261"/>
            <a:ext cx="3544058" cy="3760891"/>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u="sng" dirty="0"/>
              <a:t>Abstract PROPERTIES…</a:t>
            </a:r>
          </a:p>
          <a:p>
            <a:pPr lvl="1">
              <a:buFont typeface="Arial" panose="020B0604020202020204" pitchFamily="34" charset="0"/>
              <a:buChar char="•"/>
            </a:pPr>
            <a:r>
              <a:rPr lang="en-US" sz="2000" dirty="0"/>
              <a:t>It is an error to use the </a:t>
            </a:r>
            <a:r>
              <a:rPr lang="en-US" sz="2000" b="1" i="1" dirty="0"/>
              <a:t>abstract</a:t>
            </a:r>
            <a:r>
              <a:rPr lang="en-US" sz="2000" dirty="0"/>
              <a:t> modifier on a </a:t>
            </a:r>
            <a:r>
              <a:rPr lang="en-US" sz="2000" b="1" i="1" dirty="0"/>
              <a:t>static</a:t>
            </a:r>
            <a:r>
              <a:rPr lang="en-US" sz="2000" dirty="0"/>
              <a:t> property.</a:t>
            </a:r>
          </a:p>
          <a:p>
            <a:pPr lvl="1">
              <a:buFont typeface="Arial" panose="020B0604020202020204" pitchFamily="34" charset="0"/>
              <a:buChar char="•"/>
            </a:pPr>
            <a:r>
              <a:rPr lang="en-US" sz="2000" dirty="0"/>
              <a:t>can be </a:t>
            </a:r>
            <a:r>
              <a:rPr lang="en-US" sz="2000" b="1" i="1" dirty="0"/>
              <a:t>overridden</a:t>
            </a:r>
            <a:r>
              <a:rPr lang="en-US" sz="2000" dirty="0"/>
              <a:t> in a derived class by including the </a:t>
            </a:r>
            <a:r>
              <a:rPr lang="en-US" sz="2000" b="1" i="1" dirty="0"/>
              <a:t>override</a:t>
            </a:r>
            <a:r>
              <a:rPr lang="en-US" sz="2000" dirty="0"/>
              <a:t> modifier.</a:t>
            </a:r>
          </a:p>
          <a:p>
            <a:pPr marL="0" indent="0" algn="ctr">
              <a:buFont typeface="Calibri" panose="020F0502020204030204" pitchFamily="34" charset="0"/>
              <a:buNone/>
            </a:pPr>
            <a:endParaRPr lang="en-US" dirty="0"/>
          </a:p>
        </p:txBody>
      </p:sp>
    </p:spTree>
    <p:extLst>
      <p:ext uri="{BB962C8B-B14F-4D97-AF65-F5344CB8AC3E}">
        <p14:creationId xmlns:p14="http://schemas.microsoft.com/office/powerpoint/2010/main" val="3534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9C240-AEE2-4FF0-916C-8D181D19C013}"/>
              </a:ext>
            </a:extLst>
          </p:cNvPr>
          <p:cNvSpPr>
            <a:spLocks noGrp="1"/>
          </p:cNvSpPr>
          <p:nvPr>
            <p:ph idx="1"/>
          </p:nvPr>
        </p:nvSpPr>
        <p:spPr>
          <a:xfrm>
            <a:off x="1097280" y="2108201"/>
            <a:ext cx="5771554" cy="4327268"/>
          </a:xfrm>
        </p:spPr>
        <p:txBody>
          <a:bodyPr>
            <a:normAutofit fontScale="92500"/>
          </a:bodyPr>
          <a:lstStyle/>
          <a:p>
            <a:r>
              <a:rPr lang="en-US" sz="2400" dirty="0" err="1"/>
              <a:t>DerivedClass</a:t>
            </a:r>
            <a:r>
              <a:rPr lang="en-US" sz="2400" dirty="0"/>
              <a:t> is derived from an </a:t>
            </a:r>
            <a:r>
              <a:rPr lang="en-US" sz="2400" b="1" i="1" dirty="0"/>
              <a:t>abstract</a:t>
            </a:r>
            <a:r>
              <a:rPr lang="en-US" sz="2400" dirty="0"/>
              <a:t> class </a:t>
            </a:r>
            <a:r>
              <a:rPr lang="en-US" sz="2400" dirty="0" err="1"/>
              <a:t>BaseClass</a:t>
            </a:r>
            <a:r>
              <a:rPr lang="en-US" sz="2400" dirty="0"/>
              <a:t>. The </a:t>
            </a:r>
            <a:r>
              <a:rPr lang="en-US" sz="2400" b="1" i="1" dirty="0"/>
              <a:t>abstract</a:t>
            </a:r>
            <a:r>
              <a:rPr lang="en-US" sz="2400" dirty="0"/>
              <a:t> class contains an </a:t>
            </a:r>
            <a:r>
              <a:rPr lang="en-US" sz="2400" b="1" i="1" dirty="0"/>
              <a:t>abstract</a:t>
            </a:r>
            <a:r>
              <a:rPr lang="en-US" sz="2400" dirty="0"/>
              <a:t> method, </a:t>
            </a:r>
            <a:r>
              <a:rPr lang="en-US" sz="2400" dirty="0" err="1"/>
              <a:t>AbstractMethod</a:t>
            </a:r>
            <a:r>
              <a:rPr lang="en-US" sz="2400" dirty="0"/>
              <a:t>, and two </a:t>
            </a:r>
            <a:r>
              <a:rPr lang="en-US" sz="2400" b="1" i="1" dirty="0"/>
              <a:t>abstract</a:t>
            </a:r>
            <a:r>
              <a:rPr lang="en-US" sz="2400" dirty="0"/>
              <a:t> properties, X and Y.</a:t>
            </a:r>
          </a:p>
          <a:p>
            <a:r>
              <a:rPr lang="en-US" sz="2400" dirty="0"/>
              <a:t>If you attempt to instantiate the </a:t>
            </a:r>
            <a:r>
              <a:rPr lang="en-US" sz="2400" b="1" i="1" dirty="0"/>
              <a:t>abstract</a:t>
            </a:r>
            <a:r>
              <a:rPr lang="en-US" sz="2400" dirty="0"/>
              <a:t> class by using a statement like this:</a:t>
            </a:r>
          </a:p>
          <a:p>
            <a:endParaRPr lang="en-US" sz="2400" dirty="0"/>
          </a:p>
          <a:p>
            <a:r>
              <a:rPr lang="en-US" sz="2400" dirty="0"/>
              <a:t>You will get an error saying that the compiler cannot create an instance of the </a:t>
            </a:r>
            <a:r>
              <a:rPr lang="en-US" sz="2400" b="1" i="1" dirty="0"/>
              <a:t>abstract</a:t>
            </a:r>
            <a:r>
              <a:rPr lang="en-US" sz="2400" dirty="0"/>
              <a:t> class '</a:t>
            </a:r>
            <a:r>
              <a:rPr lang="en-US" sz="2400" dirty="0" err="1"/>
              <a:t>BaseClass</a:t>
            </a:r>
            <a:r>
              <a:rPr lang="en-US" sz="2400" dirty="0"/>
              <a:t>'.</a:t>
            </a:r>
          </a:p>
        </p:txBody>
      </p:sp>
      <p:pic>
        <p:nvPicPr>
          <p:cNvPr id="4" name="Picture 3">
            <a:extLst>
              <a:ext uri="{FF2B5EF4-FFF2-40B4-BE49-F238E27FC236}">
                <a16:creationId xmlns:a16="http://schemas.microsoft.com/office/drawing/2014/main" id="{A8CC03EC-D5AF-4B0C-8634-7ED50B73118A}"/>
              </a:ext>
            </a:extLst>
          </p:cNvPr>
          <p:cNvPicPr>
            <a:picLocks noChangeAspect="1"/>
          </p:cNvPicPr>
          <p:nvPr/>
        </p:nvPicPr>
        <p:blipFill>
          <a:blip r:embed="rId2"/>
          <a:stretch>
            <a:fillRect/>
          </a:stretch>
        </p:blipFill>
        <p:spPr>
          <a:xfrm>
            <a:off x="7748565" y="165090"/>
            <a:ext cx="4213174" cy="6527820"/>
          </a:xfrm>
          <a:prstGeom prst="rect">
            <a:avLst/>
          </a:prstGeom>
          <a:effectLst>
            <a:glow rad="38100">
              <a:schemeClr val="bg1">
                <a:alpha val="40000"/>
              </a:schemeClr>
            </a:glow>
          </a:effectLst>
        </p:spPr>
      </p:pic>
      <p:sp>
        <p:nvSpPr>
          <p:cNvPr id="5" name="Title 1">
            <a:extLst>
              <a:ext uri="{FF2B5EF4-FFF2-40B4-BE49-F238E27FC236}">
                <a16:creationId xmlns:a16="http://schemas.microsoft.com/office/drawing/2014/main" id="{69DB57F3-0170-45AA-9CC1-249BEE41E741}"/>
              </a:ext>
            </a:extLst>
          </p:cNvPr>
          <p:cNvSpPr>
            <a:spLocks noGrp="1"/>
          </p:cNvSpPr>
          <p:nvPr>
            <p:ph type="title"/>
          </p:nvPr>
        </p:nvSpPr>
        <p:spPr>
          <a:xfrm>
            <a:off x="1096963" y="287338"/>
            <a:ext cx="5845543" cy="1449387"/>
          </a:xfrm>
        </p:spPr>
        <p:txBody>
          <a:bodyPr>
            <a:normAutofit fontScale="90000"/>
          </a:bodyPr>
          <a:lstStyle/>
          <a:p>
            <a:r>
              <a:rPr lang="en-US" dirty="0"/>
              <a:t>Modifiers – Abstract</a:t>
            </a:r>
            <a:br>
              <a:rPr lang="en-US" dirty="0"/>
            </a:br>
            <a:r>
              <a:rPr lang="en-US" sz="1400" dirty="0">
                <a:hlinkClick r:id="rId3"/>
              </a:rPr>
              <a:t>https://docs.microsoft.com/en-us/dotnet/csharp/language-reference/keywords/abstract</a:t>
            </a:r>
            <a:endParaRPr lang="en-US" dirty="0"/>
          </a:p>
        </p:txBody>
      </p:sp>
      <p:pic>
        <p:nvPicPr>
          <p:cNvPr id="6" name="Picture 5">
            <a:extLst>
              <a:ext uri="{FF2B5EF4-FFF2-40B4-BE49-F238E27FC236}">
                <a16:creationId xmlns:a16="http://schemas.microsoft.com/office/drawing/2014/main" id="{66990536-BC0E-41DD-B3DF-0B4A0C988A96}"/>
              </a:ext>
            </a:extLst>
          </p:cNvPr>
          <p:cNvPicPr>
            <a:picLocks noChangeAspect="1"/>
          </p:cNvPicPr>
          <p:nvPr/>
        </p:nvPicPr>
        <p:blipFill>
          <a:blip r:embed="rId4"/>
          <a:stretch>
            <a:fillRect/>
          </a:stretch>
        </p:blipFill>
        <p:spPr>
          <a:xfrm>
            <a:off x="900290" y="4619305"/>
            <a:ext cx="6165534" cy="549641"/>
          </a:xfrm>
          <a:prstGeom prst="rect">
            <a:avLst/>
          </a:prstGeom>
        </p:spPr>
      </p:pic>
    </p:spTree>
    <p:extLst>
      <p:ext uri="{BB962C8B-B14F-4D97-AF65-F5344CB8AC3E}">
        <p14:creationId xmlns:p14="http://schemas.microsoft.com/office/powerpoint/2010/main" val="347060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09EF-0513-48BC-96F1-E9A3ABA51052}"/>
              </a:ext>
            </a:extLst>
          </p:cNvPr>
          <p:cNvSpPr>
            <a:spLocks noGrp="1"/>
          </p:cNvSpPr>
          <p:nvPr>
            <p:ph type="title"/>
          </p:nvPr>
        </p:nvSpPr>
        <p:spPr/>
        <p:txBody>
          <a:bodyPr>
            <a:normAutofit/>
          </a:bodyPr>
          <a:lstStyle/>
          <a:p>
            <a:r>
              <a:rPr lang="en-US" dirty="0"/>
              <a:t>Modifiers – Virtual</a:t>
            </a:r>
            <a:br>
              <a:rPr lang="en-US" dirty="0"/>
            </a:br>
            <a:r>
              <a:rPr lang="en-US" sz="1400" dirty="0">
                <a:hlinkClick r:id="rId2"/>
              </a:rPr>
              <a:t>https://docs.microsoft.com/en-us/dotnet/csharp/language-reference/keywords/virtual</a:t>
            </a:r>
            <a:endParaRPr lang="en-US" dirty="0"/>
          </a:p>
        </p:txBody>
      </p:sp>
      <p:sp>
        <p:nvSpPr>
          <p:cNvPr id="3" name="Content Placeholder 2">
            <a:extLst>
              <a:ext uri="{FF2B5EF4-FFF2-40B4-BE49-F238E27FC236}">
                <a16:creationId xmlns:a16="http://schemas.microsoft.com/office/drawing/2014/main" id="{F65B631B-AC87-49FF-B54D-D691928E8D58}"/>
              </a:ext>
            </a:extLst>
          </p:cNvPr>
          <p:cNvSpPr>
            <a:spLocks noGrp="1"/>
          </p:cNvSpPr>
          <p:nvPr>
            <p:ph idx="1"/>
          </p:nvPr>
        </p:nvSpPr>
        <p:spPr/>
        <p:txBody>
          <a:bodyPr>
            <a:normAutofit/>
          </a:bodyPr>
          <a:lstStyle/>
          <a:p>
            <a:r>
              <a:rPr lang="en-US" sz="2800" dirty="0"/>
              <a:t>The </a:t>
            </a:r>
            <a:r>
              <a:rPr lang="en-US" sz="2800" b="1" i="1" dirty="0"/>
              <a:t>virtual</a:t>
            </a:r>
            <a:r>
              <a:rPr lang="en-US" sz="2800" dirty="0"/>
              <a:t> keyword is used to modify a method, property, indexer, or event declaration and allow for it to be </a:t>
            </a:r>
            <a:r>
              <a:rPr lang="en-US" sz="2800" b="1" i="1" dirty="0"/>
              <a:t>overridden</a:t>
            </a:r>
            <a:r>
              <a:rPr lang="en-US" sz="2800" dirty="0"/>
              <a:t> in a derived class.</a:t>
            </a:r>
          </a:p>
          <a:p>
            <a:r>
              <a:rPr lang="en-US" sz="2800" dirty="0"/>
              <a:t>The implementation of a </a:t>
            </a:r>
            <a:r>
              <a:rPr lang="en-US" sz="2800" b="1" i="1" dirty="0"/>
              <a:t>virtual</a:t>
            </a:r>
            <a:r>
              <a:rPr lang="en-US" sz="2800" dirty="0"/>
              <a:t> member can be changed by an overriding member in a derived class.</a:t>
            </a:r>
          </a:p>
        </p:txBody>
      </p:sp>
      <p:pic>
        <p:nvPicPr>
          <p:cNvPr id="4" name="Picture 3">
            <a:extLst>
              <a:ext uri="{FF2B5EF4-FFF2-40B4-BE49-F238E27FC236}">
                <a16:creationId xmlns:a16="http://schemas.microsoft.com/office/drawing/2014/main" id="{A95D5168-9070-46FC-8B0D-DC6B0AD97427}"/>
              </a:ext>
            </a:extLst>
          </p:cNvPr>
          <p:cNvPicPr>
            <a:picLocks noChangeAspect="1"/>
          </p:cNvPicPr>
          <p:nvPr/>
        </p:nvPicPr>
        <p:blipFill>
          <a:blip r:embed="rId3"/>
          <a:stretch>
            <a:fillRect/>
          </a:stretch>
        </p:blipFill>
        <p:spPr>
          <a:xfrm>
            <a:off x="6822723" y="4254469"/>
            <a:ext cx="5272619" cy="1890646"/>
          </a:xfrm>
          <a:prstGeom prst="rect">
            <a:avLst/>
          </a:prstGeom>
        </p:spPr>
      </p:pic>
    </p:spTree>
    <p:extLst>
      <p:ext uri="{BB962C8B-B14F-4D97-AF65-F5344CB8AC3E}">
        <p14:creationId xmlns:p14="http://schemas.microsoft.com/office/powerpoint/2010/main" val="89682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6DA9E-0854-411D-97ED-E465B91EA534}"/>
              </a:ext>
            </a:extLst>
          </p:cNvPr>
          <p:cNvSpPr>
            <a:spLocks noGrp="1"/>
          </p:cNvSpPr>
          <p:nvPr>
            <p:ph idx="1"/>
          </p:nvPr>
        </p:nvSpPr>
        <p:spPr>
          <a:xfrm>
            <a:off x="978668" y="1919807"/>
            <a:ext cx="5164843" cy="4476659"/>
          </a:xfrm>
        </p:spPr>
        <p:txBody>
          <a:bodyPr anchor="ctr">
            <a:normAutofit lnSpcReduction="10000"/>
          </a:bodyPr>
          <a:lstStyle/>
          <a:p>
            <a:pPr lvl="1">
              <a:buFont typeface="Arial" panose="020B0604020202020204" pitchFamily="34" charset="0"/>
              <a:buChar char="•"/>
            </a:pPr>
            <a:r>
              <a:rPr lang="en-US" sz="2800" dirty="0"/>
              <a:t>By default, methods are non-</a:t>
            </a:r>
            <a:r>
              <a:rPr lang="en-US" sz="2800" b="1" i="1" dirty="0"/>
              <a:t>virtual</a:t>
            </a:r>
            <a:r>
              <a:rPr lang="en-US" sz="2800" dirty="0"/>
              <a:t>. You cannot </a:t>
            </a:r>
            <a:r>
              <a:rPr lang="en-US" sz="2800" b="1" i="1" dirty="0"/>
              <a:t>override</a:t>
            </a:r>
            <a:r>
              <a:rPr lang="en-US" sz="2800" dirty="0"/>
              <a:t> a non-</a:t>
            </a:r>
            <a:r>
              <a:rPr lang="en-US" sz="2800" b="1" i="1" dirty="0"/>
              <a:t>virtual</a:t>
            </a:r>
            <a:r>
              <a:rPr lang="en-US" sz="2800" dirty="0"/>
              <a:t> method.</a:t>
            </a:r>
          </a:p>
          <a:p>
            <a:pPr lvl="1">
              <a:buFont typeface="Arial" panose="020B0604020202020204" pitchFamily="34" charset="0"/>
              <a:buChar char="•"/>
            </a:pPr>
            <a:r>
              <a:rPr lang="en-US" sz="2800" dirty="0"/>
              <a:t>You cannot use the </a:t>
            </a:r>
            <a:r>
              <a:rPr lang="en-US" sz="2800" b="1" i="1" dirty="0"/>
              <a:t>virtual</a:t>
            </a:r>
            <a:r>
              <a:rPr lang="en-US" sz="2800" dirty="0"/>
              <a:t> modifier with the </a:t>
            </a:r>
            <a:r>
              <a:rPr lang="en-US" sz="2800" b="1" i="1" dirty="0"/>
              <a:t>static</a:t>
            </a:r>
            <a:r>
              <a:rPr lang="en-US" sz="2800" dirty="0"/>
              <a:t>, </a:t>
            </a:r>
            <a:r>
              <a:rPr lang="en-US" sz="2800" b="1" i="1" dirty="0"/>
              <a:t>abstract</a:t>
            </a:r>
            <a:r>
              <a:rPr lang="en-US" sz="2800" dirty="0"/>
              <a:t>, </a:t>
            </a:r>
            <a:r>
              <a:rPr lang="en-US" sz="2800" b="1" i="1" dirty="0"/>
              <a:t>private</a:t>
            </a:r>
            <a:r>
              <a:rPr lang="en-US" sz="2800" dirty="0"/>
              <a:t>, or </a:t>
            </a:r>
            <a:r>
              <a:rPr lang="en-US" sz="2800" b="1" i="1" dirty="0"/>
              <a:t>override</a:t>
            </a:r>
            <a:r>
              <a:rPr lang="en-US" sz="2800" dirty="0"/>
              <a:t> modifiers.</a:t>
            </a:r>
          </a:p>
          <a:p>
            <a:pPr lvl="1">
              <a:buFont typeface="Arial" panose="020B0604020202020204" pitchFamily="34" charset="0"/>
              <a:buChar char="•"/>
            </a:pPr>
            <a:r>
              <a:rPr lang="en-US" sz="2800" dirty="0"/>
              <a:t>A </a:t>
            </a:r>
            <a:r>
              <a:rPr lang="en-US" sz="2800" b="1" i="1" dirty="0"/>
              <a:t>virtual</a:t>
            </a:r>
            <a:r>
              <a:rPr lang="en-US" sz="2800" dirty="0"/>
              <a:t> inherited property can be overridden by using the </a:t>
            </a:r>
            <a:r>
              <a:rPr lang="en-US" sz="2800" b="1" i="1" dirty="0"/>
              <a:t>override</a:t>
            </a:r>
            <a:r>
              <a:rPr lang="en-US" sz="2800" dirty="0"/>
              <a:t> modifier.</a:t>
            </a:r>
          </a:p>
        </p:txBody>
      </p:sp>
      <p:sp>
        <p:nvSpPr>
          <p:cNvPr id="5" name="Title 1">
            <a:extLst>
              <a:ext uri="{FF2B5EF4-FFF2-40B4-BE49-F238E27FC236}">
                <a16:creationId xmlns:a16="http://schemas.microsoft.com/office/drawing/2014/main" id="{58B96F36-C7AF-4FF4-B807-8F80FCC264D1}"/>
              </a:ext>
            </a:extLst>
          </p:cNvPr>
          <p:cNvSpPr>
            <a:spLocks noGrp="1"/>
          </p:cNvSpPr>
          <p:nvPr>
            <p:ph type="title"/>
          </p:nvPr>
        </p:nvSpPr>
        <p:spPr>
          <a:xfrm>
            <a:off x="1096963" y="287338"/>
            <a:ext cx="5164843" cy="1449387"/>
          </a:xfrm>
        </p:spPr>
        <p:txBody>
          <a:bodyPr>
            <a:normAutofit fontScale="90000"/>
          </a:bodyPr>
          <a:lstStyle/>
          <a:p>
            <a:r>
              <a:rPr lang="en-US" sz="4900" dirty="0"/>
              <a:t>Modifiers – Virtual</a:t>
            </a:r>
            <a:br>
              <a:rPr lang="en-US" dirty="0"/>
            </a:br>
            <a:r>
              <a:rPr lang="en-US" sz="1400" dirty="0">
                <a:hlinkClick r:id="rId2"/>
              </a:rPr>
              <a:t>https://docs.microsoft.com/en-us/dotnet/csharp/language-reference/keywords/virtual</a:t>
            </a:r>
            <a:endParaRPr lang="en-US" dirty="0"/>
          </a:p>
        </p:txBody>
      </p:sp>
      <p:pic>
        <p:nvPicPr>
          <p:cNvPr id="6" name="Picture 5">
            <a:extLst>
              <a:ext uri="{FF2B5EF4-FFF2-40B4-BE49-F238E27FC236}">
                <a16:creationId xmlns:a16="http://schemas.microsoft.com/office/drawing/2014/main" id="{1B509F6D-6A17-4197-A8CC-C5EE09EB6962}"/>
              </a:ext>
            </a:extLst>
          </p:cNvPr>
          <p:cNvPicPr>
            <a:picLocks noChangeAspect="1"/>
          </p:cNvPicPr>
          <p:nvPr/>
        </p:nvPicPr>
        <p:blipFill>
          <a:blip r:embed="rId3"/>
          <a:stretch>
            <a:fillRect/>
          </a:stretch>
        </p:blipFill>
        <p:spPr>
          <a:xfrm>
            <a:off x="6332840" y="102194"/>
            <a:ext cx="5433018" cy="6674850"/>
          </a:xfrm>
          <a:prstGeom prst="rect">
            <a:avLst/>
          </a:prstGeom>
          <a:effectLst>
            <a:glow rad="50800">
              <a:schemeClr val="accent1"/>
            </a:glow>
          </a:effectLst>
        </p:spPr>
      </p:pic>
    </p:spTree>
    <p:extLst>
      <p:ext uri="{BB962C8B-B14F-4D97-AF65-F5344CB8AC3E}">
        <p14:creationId xmlns:p14="http://schemas.microsoft.com/office/powerpoint/2010/main" val="400342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AB97B4-DD7F-4A59-8C31-9F5BC48122C2}"/>
              </a:ext>
            </a:extLst>
          </p:cNvPr>
          <p:cNvSpPr>
            <a:spLocks noGrp="1"/>
          </p:cNvSpPr>
          <p:nvPr>
            <p:ph type="title"/>
          </p:nvPr>
        </p:nvSpPr>
        <p:spPr>
          <a:xfrm>
            <a:off x="672120" y="120650"/>
            <a:ext cx="7418387" cy="1449387"/>
          </a:xfrm>
        </p:spPr>
        <p:txBody>
          <a:bodyPr anchor="t">
            <a:normAutofit/>
          </a:bodyPr>
          <a:lstStyle/>
          <a:p>
            <a:r>
              <a:rPr lang="en-US" sz="4800" dirty="0"/>
              <a:t>Modifiers – Virtual</a:t>
            </a:r>
            <a:br>
              <a:rPr lang="en-US" dirty="0"/>
            </a:br>
            <a:r>
              <a:rPr lang="en-US" sz="1400" dirty="0">
                <a:hlinkClick r:id="rId2"/>
              </a:rPr>
              <a:t>https://docs.microsoft.com/en-us/dotnet/csharp/language-reference/keywords/virtual</a:t>
            </a:r>
            <a:endParaRPr lang="en-US" dirty="0"/>
          </a:p>
        </p:txBody>
      </p:sp>
      <p:pic>
        <p:nvPicPr>
          <p:cNvPr id="5" name="Picture 4">
            <a:extLst>
              <a:ext uri="{FF2B5EF4-FFF2-40B4-BE49-F238E27FC236}">
                <a16:creationId xmlns:a16="http://schemas.microsoft.com/office/drawing/2014/main" id="{E3EE6726-A83B-4EB4-8EDF-58F6452743AF}"/>
              </a:ext>
            </a:extLst>
          </p:cNvPr>
          <p:cNvPicPr>
            <a:picLocks noChangeAspect="1"/>
          </p:cNvPicPr>
          <p:nvPr/>
        </p:nvPicPr>
        <p:blipFill>
          <a:blip r:embed="rId3"/>
          <a:stretch>
            <a:fillRect/>
          </a:stretch>
        </p:blipFill>
        <p:spPr>
          <a:xfrm>
            <a:off x="4522812" y="2048912"/>
            <a:ext cx="3493149" cy="4292430"/>
          </a:xfrm>
          <a:prstGeom prst="rect">
            <a:avLst/>
          </a:prstGeom>
        </p:spPr>
      </p:pic>
      <p:pic>
        <p:nvPicPr>
          <p:cNvPr id="6" name="Picture 5">
            <a:extLst>
              <a:ext uri="{FF2B5EF4-FFF2-40B4-BE49-F238E27FC236}">
                <a16:creationId xmlns:a16="http://schemas.microsoft.com/office/drawing/2014/main" id="{A3396439-0940-4A13-9D27-20D0DEBBB588}"/>
              </a:ext>
            </a:extLst>
          </p:cNvPr>
          <p:cNvPicPr>
            <a:picLocks noChangeAspect="1"/>
          </p:cNvPicPr>
          <p:nvPr/>
        </p:nvPicPr>
        <p:blipFill>
          <a:blip r:embed="rId4"/>
          <a:stretch>
            <a:fillRect/>
          </a:stretch>
        </p:blipFill>
        <p:spPr>
          <a:xfrm>
            <a:off x="8090507" y="192848"/>
            <a:ext cx="3866579" cy="6148494"/>
          </a:xfrm>
          <a:prstGeom prst="rect">
            <a:avLst/>
          </a:prstGeom>
        </p:spPr>
      </p:pic>
      <p:pic>
        <p:nvPicPr>
          <p:cNvPr id="7" name="Picture 6">
            <a:extLst>
              <a:ext uri="{FF2B5EF4-FFF2-40B4-BE49-F238E27FC236}">
                <a16:creationId xmlns:a16="http://schemas.microsoft.com/office/drawing/2014/main" id="{13E6BD7A-558E-4575-98FE-517C4FEBD4EF}"/>
              </a:ext>
            </a:extLst>
          </p:cNvPr>
          <p:cNvPicPr>
            <a:picLocks noChangeAspect="1"/>
          </p:cNvPicPr>
          <p:nvPr/>
        </p:nvPicPr>
        <p:blipFill>
          <a:blip r:embed="rId5"/>
          <a:stretch>
            <a:fillRect/>
          </a:stretch>
        </p:blipFill>
        <p:spPr>
          <a:xfrm>
            <a:off x="221435" y="3051198"/>
            <a:ext cx="4226831" cy="3290144"/>
          </a:xfrm>
          <a:prstGeom prst="rect">
            <a:avLst/>
          </a:prstGeom>
        </p:spPr>
      </p:pic>
      <p:sp>
        <p:nvSpPr>
          <p:cNvPr id="8" name="Rectangle 7">
            <a:extLst>
              <a:ext uri="{FF2B5EF4-FFF2-40B4-BE49-F238E27FC236}">
                <a16:creationId xmlns:a16="http://schemas.microsoft.com/office/drawing/2014/main" id="{EE626ACA-6725-4C2B-9131-BBA31B1E1C74}"/>
              </a:ext>
            </a:extLst>
          </p:cNvPr>
          <p:cNvSpPr/>
          <p:nvPr/>
        </p:nvSpPr>
        <p:spPr>
          <a:xfrm>
            <a:off x="189171" y="1235316"/>
            <a:ext cx="4291358" cy="1815882"/>
          </a:xfrm>
          <a:prstGeom prst="rect">
            <a:avLst/>
          </a:prstGeom>
          <a:solidFill>
            <a:schemeClr val="bg1"/>
          </a:solidFill>
        </p:spPr>
        <p:txBody>
          <a:bodyPr wrap="square">
            <a:spAutoFit/>
          </a:bodyPr>
          <a:lstStyle/>
          <a:p>
            <a:r>
              <a:rPr lang="en-US" sz="1600" dirty="0"/>
              <a:t>The Shape class contains the two coordinates x, y, and the Area() </a:t>
            </a:r>
            <a:r>
              <a:rPr lang="en-US" sz="1600" b="1" i="1" dirty="0"/>
              <a:t>virtual</a:t>
            </a:r>
            <a:r>
              <a:rPr lang="en-US" sz="1600" dirty="0"/>
              <a:t> method. Different shape classes such as Circle, Cylinder, and Sphere inherit the Shape class, and the surface area is calculated for each figure. Each derived class has its own </a:t>
            </a:r>
            <a:r>
              <a:rPr lang="en-US" sz="1600" b="1" i="1" dirty="0"/>
              <a:t>override</a:t>
            </a:r>
            <a:r>
              <a:rPr lang="en-US" sz="1600" dirty="0"/>
              <a:t> implementation of Area().</a:t>
            </a:r>
          </a:p>
        </p:txBody>
      </p:sp>
    </p:spTree>
    <p:extLst>
      <p:ext uri="{BB962C8B-B14F-4D97-AF65-F5344CB8AC3E}">
        <p14:creationId xmlns:p14="http://schemas.microsoft.com/office/powerpoint/2010/main" val="21391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358F-4075-498D-A02F-BF6B06F0C7EF}"/>
              </a:ext>
            </a:extLst>
          </p:cNvPr>
          <p:cNvSpPr>
            <a:spLocks noGrp="1"/>
          </p:cNvSpPr>
          <p:nvPr>
            <p:ph type="title"/>
          </p:nvPr>
        </p:nvSpPr>
        <p:spPr/>
        <p:txBody>
          <a:bodyPr>
            <a:normAutofit/>
          </a:bodyPr>
          <a:lstStyle/>
          <a:p>
            <a:r>
              <a:rPr lang="en-US" dirty="0"/>
              <a:t>Modifiers – Sealed</a:t>
            </a:r>
            <a:br>
              <a:rPr lang="en-US" dirty="0"/>
            </a:br>
            <a:r>
              <a:rPr lang="en-US" sz="1400" dirty="0">
                <a:hlinkClick r:id="rId2"/>
              </a:rPr>
              <a:t>https://docs.microsoft.com/en-us/dotnet/csharp/language-reference/keywords/sealed</a:t>
            </a:r>
            <a:endParaRPr lang="en-US" dirty="0"/>
          </a:p>
        </p:txBody>
      </p:sp>
      <p:sp>
        <p:nvSpPr>
          <p:cNvPr id="3" name="Content Placeholder 2">
            <a:extLst>
              <a:ext uri="{FF2B5EF4-FFF2-40B4-BE49-F238E27FC236}">
                <a16:creationId xmlns:a16="http://schemas.microsoft.com/office/drawing/2014/main" id="{AF0B2A09-93C2-46BB-A0C3-6805B3DBA8BF}"/>
              </a:ext>
            </a:extLst>
          </p:cNvPr>
          <p:cNvSpPr>
            <a:spLocks noGrp="1"/>
          </p:cNvSpPr>
          <p:nvPr>
            <p:ph idx="1"/>
          </p:nvPr>
        </p:nvSpPr>
        <p:spPr>
          <a:xfrm>
            <a:off x="1097280" y="2108201"/>
            <a:ext cx="5182049" cy="3760891"/>
          </a:xfrm>
        </p:spPr>
        <p:txBody>
          <a:bodyPr anchor="ctr">
            <a:normAutofit/>
          </a:bodyPr>
          <a:lstStyle/>
          <a:p>
            <a:pPr marL="0" indent="0">
              <a:buNone/>
            </a:pPr>
            <a:r>
              <a:rPr lang="en-US" sz="2800" dirty="0"/>
              <a:t>The </a:t>
            </a:r>
            <a:r>
              <a:rPr lang="en-US" sz="2800" b="1" i="1" dirty="0"/>
              <a:t>sealed</a:t>
            </a:r>
            <a:r>
              <a:rPr lang="en-US" sz="2800" dirty="0"/>
              <a:t> modifier prevents other classes from inheriting from it.</a:t>
            </a:r>
          </a:p>
          <a:p>
            <a:pPr marL="0" indent="0">
              <a:buNone/>
            </a:pPr>
            <a:r>
              <a:rPr lang="en-US" sz="2800" dirty="0"/>
              <a:t>In this example, Z inherits from Y but Z cannot </a:t>
            </a:r>
            <a:r>
              <a:rPr lang="en-US" sz="2800" b="1" i="1" dirty="0"/>
              <a:t>override</a:t>
            </a:r>
            <a:r>
              <a:rPr lang="en-US" sz="2800" dirty="0"/>
              <a:t> the </a:t>
            </a:r>
            <a:r>
              <a:rPr lang="en-US" sz="2800" b="1" i="1" dirty="0"/>
              <a:t>virtual</a:t>
            </a:r>
            <a:r>
              <a:rPr lang="en-US" sz="2800" dirty="0"/>
              <a:t> function F that is declared in X and </a:t>
            </a:r>
            <a:r>
              <a:rPr lang="en-US" sz="2800" b="1" i="1" dirty="0"/>
              <a:t>sealed</a:t>
            </a:r>
            <a:r>
              <a:rPr lang="en-US" sz="2800" dirty="0"/>
              <a:t> in Y.</a:t>
            </a:r>
          </a:p>
        </p:txBody>
      </p:sp>
      <p:pic>
        <p:nvPicPr>
          <p:cNvPr id="5" name="Picture 4">
            <a:extLst>
              <a:ext uri="{FF2B5EF4-FFF2-40B4-BE49-F238E27FC236}">
                <a16:creationId xmlns:a16="http://schemas.microsoft.com/office/drawing/2014/main" id="{DFC6E23C-CE1B-446E-A232-6612993FF789}"/>
              </a:ext>
            </a:extLst>
          </p:cNvPr>
          <p:cNvPicPr>
            <a:picLocks noChangeAspect="1"/>
          </p:cNvPicPr>
          <p:nvPr/>
        </p:nvPicPr>
        <p:blipFill>
          <a:blip r:embed="rId3"/>
          <a:stretch>
            <a:fillRect/>
          </a:stretch>
        </p:blipFill>
        <p:spPr>
          <a:xfrm>
            <a:off x="6593913" y="390610"/>
            <a:ext cx="3585294" cy="1055411"/>
          </a:xfrm>
          <a:prstGeom prst="rect">
            <a:avLst/>
          </a:prstGeom>
        </p:spPr>
      </p:pic>
      <p:pic>
        <p:nvPicPr>
          <p:cNvPr id="6" name="Picture 5">
            <a:extLst>
              <a:ext uri="{FF2B5EF4-FFF2-40B4-BE49-F238E27FC236}">
                <a16:creationId xmlns:a16="http://schemas.microsoft.com/office/drawing/2014/main" id="{E3B2C8A4-1E56-4855-BE5C-83064580F5C9}"/>
              </a:ext>
            </a:extLst>
          </p:cNvPr>
          <p:cNvPicPr>
            <a:picLocks noChangeAspect="1"/>
          </p:cNvPicPr>
          <p:nvPr/>
        </p:nvPicPr>
        <p:blipFill>
          <a:blip r:embed="rId4"/>
          <a:stretch>
            <a:fillRect/>
          </a:stretch>
        </p:blipFill>
        <p:spPr>
          <a:xfrm>
            <a:off x="6339182" y="2164691"/>
            <a:ext cx="5182049" cy="3802710"/>
          </a:xfrm>
          <a:prstGeom prst="rect">
            <a:avLst/>
          </a:prstGeom>
        </p:spPr>
      </p:pic>
    </p:spTree>
    <p:extLst>
      <p:ext uri="{BB962C8B-B14F-4D97-AF65-F5344CB8AC3E}">
        <p14:creationId xmlns:p14="http://schemas.microsoft.com/office/powerpoint/2010/main" val="337868748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{5B3D16BE-15B3-47D8-84CE-9AE21D5E9D1A}tf56160789</Template>
  <TotalTime>0</TotalTime>
  <Words>1845</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Bookman Old Style</vt:lpstr>
      <vt:lpstr>Calibri</vt:lpstr>
      <vt:lpstr>Franklin Gothic Book</vt:lpstr>
      <vt:lpstr>Sabon Next LT</vt:lpstr>
      <vt:lpstr>Segoe UI</vt:lpstr>
      <vt:lpstr>SFMono-Regular</vt:lpstr>
      <vt:lpstr>1_RetrospectVTI</vt:lpstr>
      <vt:lpstr>Modifiers</vt:lpstr>
      <vt:lpstr>Modifiers are C# keywords used to modify declarations of types (class, struct, interface, enum) and type members (fields, properties, methods, indexers, etc).</vt:lpstr>
      <vt:lpstr>Modifiers – Abstract https://docs.microsoft.com/en-us/dotnet/csharp/language-reference/keywords/abstract</vt:lpstr>
      <vt:lpstr>Modifiers – Abstract https://docs.microsoft.com/en-us/dotnet/csharp/language-reference/keywords/abstract</vt:lpstr>
      <vt:lpstr>Modifiers – Abstract https://docs.microsoft.com/en-us/dotnet/csharp/language-reference/keywords/abstract</vt:lpstr>
      <vt:lpstr>Modifiers – Virtual https://docs.microsoft.com/en-us/dotnet/csharp/language-reference/keywords/virtual</vt:lpstr>
      <vt:lpstr>Modifiers – Virtual https://docs.microsoft.com/en-us/dotnet/csharp/language-reference/keywords/virtual</vt:lpstr>
      <vt:lpstr>Modifiers – Virtual https://docs.microsoft.com/en-us/dotnet/csharp/language-reference/keywords/virtual</vt:lpstr>
      <vt:lpstr>Modifiers – Sealed https://docs.microsoft.com/en-us/dotnet/csharp/language-reference/keywords/sealed</vt:lpstr>
      <vt:lpstr>Modifiers – Sealed https://docs.microsoft.com/en-us/dotnet/csharp/language-reference/keywords/sealed</vt:lpstr>
      <vt:lpstr>Modifiers – Static https://docs.microsoft.com/en-us/dotnet/csharp/language-reference/keywords/static</vt:lpstr>
      <vt:lpstr>Modifiers – readonly https://docs.microsoft.com/en-us/dotnet/csharp/language-reference/keywords/readonly</vt:lpstr>
      <vt:lpstr>Modifiers – Const https://docs.microsoft.com/en-us/dotnet/csharp/language-reference/keywords/const</vt:lpstr>
      <vt:lpstr>Modifiers – Override https://docs.microsoft.com/en-us/dotnet/csharp/language-reference/keywords/override</vt:lpstr>
      <vt:lpstr>WiP below</vt:lpstr>
      <vt:lpstr>Modifiers – Async https://docs.microsoft.com/en-us/dotnet/csharp/language-reference/keywords/async</vt:lpstr>
      <vt:lpstr>Modifiers – Async https://docs.microsoft.com/en-us/dotnet/csharp/language-reference/keywords/async</vt:lpstr>
      <vt:lpstr>Modifiers – Async (in action) https://docs.microsoft.com/en-us/dotnet/csharp/programming-guide/concepts/async/</vt:lpstr>
      <vt:lpstr>Partial Classes, Structs, Interfaces https://docs.microsoft.com/en-us/dotnet/csharp/programming-guide/classes-and-structs/partial-classes-and-methods</vt:lpstr>
      <vt:lpstr>Partial Methods https://docs.microsoft.com/en-us/dotnet/csharp/programming-guide/classes-and-structs/partial-classes-and-methods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2020-02-23T18:12:35Z</dcterms:created>
  <dcterms:modified xsi:type="dcterms:W3CDTF">2020-03-11T03:16:44Z</dcterms:modified>
</cp:coreProperties>
</file>